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media/image25.jpg" ContentType="image/jpg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30"/>
  </p:notesMasterIdLst>
  <p:sldIdLst>
    <p:sldId id="256" r:id="rId4"/>
    <p:sldId id="2606" r:id="rId5"/>
    <p:sldId id="2603" r:id="rId6"/>
    <p:sldId id="2604" r:id="rId7"/>
    <p:sldId id="2605" r:id="rId8"/>
    <p:sldId id="2608" r:id="rId9"/>
    <p:sldId id="313" r:id="rId10"/>
    <p:sldId id="2595" r:id="rId11"/>
    <p:sldId id="537" r:id="rId12"/>
    <p:sldId id="504" r:id="rId13"/>
    <p:sldId id="2602" r:id="rId14"/>
    <p:sldId id="2609" r:id="rId15"/>
    <p:sldId id="327" r:id="rId16"/>
    <p:sldId id="316" r:id="rId17"/>
    <p:sldId id="317" r:id="rId18"/>
    <p:sldId id="272" r:id="rId19"/>
    <p:sldId id="266" r:id="rId20"/>
    <p:sldId id="273" r:id="rId21"/>
    <p:sldId id="274" r:id="rId22"/>
    <p:sldId id="276" r:id="rId23"/>
    <p:sldId id="277" r:id="rId24"/>
    <p:sldId id="278" r:id="rId25"/>
    <p:sldId id="261" r:id="rId26"/>
    <p:sldId id="262" r:id="rId27"/>
    <p:sldId id="2610" r:id="rId28"/>
    <p:sldId id="26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A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200" dirty="0">
                <a:solidFill>
                  <a:schemeClr val="bg1"/>
                </a:solidFill>
              </a:rPr>
              <a:t>Pemangkasan</a:t>
            </a:r>
            <a:r>
              <a:rPr lang="id-ID" sz="1200" baseline="0" dirty="0">
                <a:solidFill>
                  <a:schemeClr val="bg1"/>
                </a:solidFill>
              </a:rPr>
              <a:t> Proyeksi Ekonomi Global 2019</a:t>
            </a:r>
            <a:endParaRPr lang="en-US" sz="1200" dirty="0">
              <a:solidFill>
                <a:schemeClr val="bg1"/>
              </a:solidFill>
            </a:endParaRPr>
          </a:p>
        </c:rich>
      </c:tx>
      <c:layout/>
      <c:overlay val="0"/>
      <c:spPr>
        <a:solidFill>
          <a:srgbClr val="0B0A89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Lembar1!$B$1</c:f>
              <c:strCache>
                <c:ptCount val="1"/>
                <c:pt idx="0">
                  <c:v>Seri 1</c:v>
                </c:pt>
              </c:strCache>
            </c:strRef>
          </c:tx>
          <c:spPr>
            <a:ln w="28575" cap="rnd">
              <a:solidFill>
                <a:srgbClr val="FFB2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FFB2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7714996615441733E-2"/>
                  <c:y val="-6.26623213793152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41DA-4E8D-B9AA-AF0520B216E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0172120663537201E-2"/>
                  <c:y val="-8.43747301005188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41DA-4E8D-B9AA-AF0520B216E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1419589626061069E-2"/>
                  <c:y val="-5.72848939470469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41DA-4E8D-B9AA-AF0520B216E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664998754528511E-2"/>
                  <c:y val="-0.101172545993178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2B8A-4196-8E74-290269D757C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Lembar1!$A$2:$A$5</c:f>
              <c:strCache>
                <c:ptCount val="4"/>
                <c:pt idx="0">
                  <c:v>Jan'19</c:v>
                </c:pt>
                <c:pt idx="1">
                  <c:v>Apr'19</c:v>
                </c:pt>
                <c:pt idx="2">
                  <c:v>Jul'19</c:v>
                </c:pt>
                <c:pt idx="3">
                  <c:v>Oct'19</c:v>
                </c:pt>
              </c:strCache>
            </c:strRef>
          </c:cat>
          <c:val>
            <c:numRef>
              <c:f>Lembar1!$B$2:$B$5</c:f>
              <c:numCache>
                <c:formatCode>General</c:formatCode>
                <c:ptCount val="4"/>
                <c:pt idx="0">
                  <c:v>3.5</c:v>
                </c:pt>
                <c:pt idx="1">
                  <c:v>3.3</c:v>
                </c:pt>
                <c:pt idx="2">
                  <c:v>3.2</c:v>
                </c:pt>
                <c:pt idx="3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1DA-4E8D-B9AA-AF0520B21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197240"/>
        <c:axId val="639190184"/>
      </c:lineChart>
      <c:catAx>
        <c:axId val="639197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190184"/>
        <c:crosses val="autoZero"/>
        <c:auto val="1"/>
        <c:lblAlgn val="ctr"/>
        <c:lblOffset val="100"/>
        <c:noMultiLvlLbl val="0"/>
      </c:catAx>
      <c:valAx>
        <c:axId val="639190184"/>
        <c:scaling>
          <c:orientation val="minMax"/>
          <c:min val="2.8"/>
        </c:scaling>
        <c:delete val="1"/>
        <c:axPos val="l"/>
        <c:numFmt formatCode="General" sourceLinked="1"/>
        <c:majorTickMark val="none"/>
        <c:minorTickMark val="none"/>
        <c:tickLblPos val="nextTo"/>
        <c:crossAx val="639197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740908188129905E-2"/>
          <c:y val="4.4860790256377701E-2"/>
          <c:w val="0.88331735315825033"/>
          <c:h val="0.717962442218206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Kota+Desa</c:v>
                </c:pt>
              </c:strCache>
            </c:strRef>
          </c:tx>
          <c:spPr>
            <a:ln w="28575" cap="rnd">
              <a:solidFill>
                <a:srgbClr val="E959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28575">
                <a:solidFill>
                  <a:srgbClr val="E95957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5.4679559797885698E-2"/>
                  <c:y val="-8.273593441213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825-4071-8F41-745C600B8C7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3.7851821826493041E-2"/>
                  <c:y val="-0.162297415765085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825-4071-8F41-745C600B8C7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E95957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Mar'13</c:v>
                </c:pt>
                <c:pt idx="1">
                  <c:v>Sep'13</c:v>
                </c:pt>
                <c:pt idx="2">
                  <c:v>Mar'14</c:v>
                </c:pt>
                <c:pt idx="3">
                  <c:v>Sep'14</c:v>
                </c:pt>
                <c:pt idx="4">
                  <c:v>Mar'15</c:v>
                </c:pt>
                <c:pt idx="5">
                  <c:v>Sep'15</c:v>
                </c:pt>
                <c:pt idx="6">
                  <c:v>Mar'16</c:v>
                </c:pt>
                <c:pt idx="7">
                  <c:v>Sep'16</c:v>
                </c:pt>
                <c:pt idx="8">
                  <c:v>Mar'17</c:v>
                </c:pt>
                <c:pt idx="9">
                  <c:v>Sep'17</c:v>
                </c:pt>
                <c:pt idx="10">
                  <c:v>Mar'18</c:v>
                </c:pt>
                <c:pt idx="11">
                  <c:v>Sep'18</c:v>
                </c:pt>
                <c:pt idx="12">
                  <c:v>Mar'19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11.37</c:v>
                </c:pt>
                <c:pt idx="1">
                  <c:v>11.47</c:v>
                </c:pt>
                <c:pt idx="2">
                  <c:v>11.25</c:v>
                </c:pt>
                <c:pt idx="3">
                  <c:v>10.96</c:v>
                </c:pt>
                <c:pt idx="4">
                  <c:v>11.22</c:v>
                </c:pt>
                <c:pt idx="5">
                  <c:v>11.13</c:v>
                </c:pt>
                <c:pt idx="6">
                  <c:v>10.86</c:v>
                </c:pt>
                <c:pt idx="7">
                  <c:v>10.7</c:v>
                </c:pt>
                <c:pt idx="8">
                  <c:v>10.64</c:v>
                </c:pt>
                <c:pt idx="9">
                  <c:v>10.119999999999999</c:v>
                </c:pt>
                <c:pt idx="10">
                  <c:v>9.82</c:v>
                </c:pt>
                <c:pt idx="11">
                  <c:v>9.66</c:v>
                </c:pt>
                <c:pt idx="12">
                  <c:v>9.41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E825-4071-8F41-745C600B8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960672"/>
        <c:axId val="690961064"/>
      </c:lineChart>
      <c:catAx>
        <c:axId val="69096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90961064"/>
        <c:crosses val="autoZero"/>
        <c:auto val="1"/>
        <c:lblAlgn val="ctr"/>
        <c:lblOffset val="100"/>
        <c:noMultiLvlLbl val="0"/>
      </c:catAx>
      <c:valAx>
        <c:axId val="690961064"/>
        <c:scaling>
          <c:orientation val="minMax"/>
          <c:min val="8.5"/>
        </c:scaling>
        <c:delete val="1"/>
        <c:axPos val="l"/>
        <c:numFmt formatCode="General" sourceLinked="1"/>
        <c:majorTickMark val="out"/>
        <c:minorTickMark val="none"/>
        <c:tickLblPos val="nextTo"/>
        <c:crossAx val="69096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179704502880797E-2"/>
          <c:y val="4.1151207736643103E-2"/>
          <c:w val="0.90502117071513399"/>
          <c:h val="0.715134492459599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Nasional</c:v>
                </c:pt>
              </c:strCache>
            </c:strRef>
          </c:tx>
          <c:spPr>
            <a:ln w="28575" cap="rnd">
              <a:solidFill>
                <a:srgbClr val="6B999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51330"/>
              </a:solidFill>
              <a:ln w="28575">
                <a:solidFill>
                  <a:srgbClr val="002060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3.8998343734952624E-2"/>
                  <c:y val="-0.14704922647762608"/>
                </c:manualLayout>
              </c:layout>
              <c:spPr>
                <a:solidFill>
                  <a:srgbClr val="6D9A94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26AB-4EFB-865D-93AF66E5B7B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2.8734487901649421E-2"/>
                  <c:y val="-0.20990884933481774"/>
                </c:manualLayout>
              </c:layout>
              <c:spPr>
                <a:solidFill>
                  <a:srgbClr val="6B999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6AB-4EFB-865D-93AF66E5B7B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Mar-13</c:v>
                </c:pt>
                <c:pt idx="1">
                  <c:v>Sep-13</c:v>
                </c:pt>
                <c:pt idx="2">
                  <c:v>Mar-14</c:v>
                </c:pt>
                <c:pt idx="3">
                  <c:v>Sep-14</c:v>
                </c:pt>
                <c:pt idx="4">
                  <c:v>Mar-15</c:v>
                </c:pt>
                <c:pt idx="5">
                  <c:v>Sep-15</c:v>
                </c:pt>
                <c:pt idx="6">
                  <c:v>Mar-16</c:v>
                </c:pt>
                <c:pt idx="7">
                  <c:v>Sep-16</c:v>
                </c:pt>
                <c:pt idx="8">
                  <c:v>Mar-17</c:v>
                </c:pt>
                <c:pt idx="9">
                  <c:v>Sep-17</c:v>
                </c:pt>
                <c:pt idx="10">
                  <c:v>Mar-18</c:v>
                </c:pt>
                <c:pt idx="11">
                  <c:v>Sep-18</c:v>
                </c:pt>
                <c:pt idx="12">
                  <c:v>Mar-19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0.41299999999999998</c:v>
                </c:pt>
                <c:pt idx="1">
                  <c:v>0.40600000000000003</c:v>
                </c:pt>
                <c:pt idx="2">
                  <c:v>0.40600000000000003</c:v>
                </c:pt>
                <c:pt idx="3">
                  <c:v>0.41399999999999998</c:v>
                </c:pt>
                <c:pt idx="4">
                  <c:v>0.40799999999999997</c:v>
                </c:pt>
                <c:pt idx="5">
                  <c:v>0.40200000000000002</c:v>
                </c:pt>
                <c:pt idx="6">
                  <c:v>0.39700000000000002</c:v>
                </c:pt>
                <c:pt idx="7">
                  <c:v>0.39400000000000002</c:v>
                </c:pt>
                <c:pt idx="8">
                  <c:v>0.39300000000000002</c:v>
                </c:pt>
                <c:pt idx="9">
                  <c:v>0.39100000000000001</c:v>
                </c:pt>
                <c:pt idx="10">
                  <c:v>0.38900000000000001</c:v>
                </c:pt>
                <c:pt idx="11">
                  <c:v>0.38400000000000001</c:v>
                </c:pt>
                <c:pt idx="12">
                  <c:v>0.38200000000000001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26AB-4EFB-865D-93AF66E5B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5377712"/>
        <c:axId val="635379672"/>
      </c:lineChart>
      <c:catAx>
        <c:axId val="63537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35379672"/>
        <c:crosses val="autoZero"/>
        <c:auto val="1"/>
        <c:lblAlgn val="ctr"/>
        <c:lblOffset val="100"/>
        <c:noMultiLvlLbl val="0"/>
      </c:catAx>
      <c:valAx>
        <c:axId val="635379672"/>
        <c:scaling>
          <c:orientation val="minMax"/>
          <c:min val="0.38"/>
        </c:scaling>
        <c:delete val="1"/>
        <c:axPos val="l"/>
        <c:numFmt formatCode="General" sourceLinked="1"/>
        <c:majorTickMark val="out"/>
        <c:minorTickMark val="none"/>
        <c:tickLblPos val="nextTo"/>
        <c:crossAx val="63537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Kota+Desa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rgbClr val="FFC000">
                  <a:lumMod val="50000"/>
                </a:srgbClr>
              </a:solidFill>
              <a:ln w="0">
                <a:solidFill>
                  <a:srgbClr val="FFC000"/>
                </a:solidFill>
                <a:prstDash val="solid"/>
              </a:ln>
            </c:spPr>
          </c:marker>
          <c:dLbls>
            <c:dLbl>
              <c:idx val="13"/>
              <c:layout>
                <c:manualLayout>
                  <c:x val="-1.477339588257314E-2"/>
                  <c:y val="-0.13438689390842534"/>
                </c:manualLayout>
              </c:layout>
              <c:spPr>
                <a:solidFill>
                  <a:srgbClr val="7F6000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5C10-40A4-8BDB-7DC350DB804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7F6000"/>
              </a:solidFill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Sheet1!$A$2:$A$15</c:f>
              <c:strCache>
                <c:ptCount val="14"/>
                <c:pt idx="0">
                  <c:v>Feb'13</c:v>
                </c:pt>
                <c:pt idx="1">
                  <c:v>Aug'13</c:v>
                </c:pt>
                <c:pt idx="2">
                  <c:v>Feb'14</c:v>
                </c:pt>
                <c:pt idx="3">
                  <c:v>Aug'14</c:v>
                </c:pt>
                <c:pt idx="4">
                  <c:v>Feb'15</c:v>
                </c:pt>
                <c:pt idx="5">
                  <c:v>Aug'15</c:v>
                </c:pt>
                <c:pt idx="6">
                  <c:v>Feb'16</c:v>
                </c:pt>
                <c:pt idx="7">
                  <c:v>Aug'16</c:v>
                </c:pt>
                <c:pt idx="8">
                  <c:v>Feb'17</c:v>
                </c:pt>
                <c:pt idx="9">
                  <c:v>Aug'17</c:v>
                </c:pt>
                <c:pt idx="10">
                  <c:v>Feb'18</c:v>
                </c:pt>
                <c:pt idx="11">
                  <c:v>Ags'18</c:v>
                </c:pt>
                <c:pt idx="12">
                  <c:v>Feb'19</c:v>
                </c:pt>
                <c:pt idx="13">
                  <c:v>Ags'19</c:v>
                </c:pt>
              </c:strCache>
            </c:strRef>
          </c:cat>
          <c:val>
            <c:numRef>
              <c:f>Sheet1!$B$2:$B$15</c:f>
              <c:numCache>
                <c:formatCode>0.00</c:formatCode>
                <c:ptCount val="14"/>
                <c:pt idx="0">
                  <c:v>5.88</c:v>
                </c:pt>
                <c:pt idx="1">
                  <c:v>6.17</c:v>
                </c:pt>
                <c:pt idx="2">
                  <c:v>5.7</c:v>
                </c:pt>
                <c:pt idx="3">
                  <c:v>5.94</c:v>
                </c:pt>
                <c:pt idx="4">
                  <c:v>5.81</c:v>
                </c:pt>
                <c:pt idx="5">
                  <c:v>6.18</c:v>
                </c:pt>
                <c:pt idx="6">
                  <c:v>5.5</c:v>
                </c:pt>
                <c:pt idx="7">
                  <c:v>5.61</c:v>
                </c:pt>
                <c:pt idx="8">
                  <c:v>5.33</c:v>
                </c:pt>
                <c:pt idx="9" formatCode="General">
                  <c:v>5.5</c:v>
                </c:pt>
                <c:pt idx="10" formatCode="General">
                  <c:v>5.13</c:v>
                </c:pt>
                <c:pt idx="11" formatCode="General">
                  <c:v>5.34</c:v>
                </c:pt>
                <c:pt idx="12" formatCode="General">
                  <c:v>5.01</c:v>
                </c:pt>
                <c:pt idx="13" formatCode="General">
                  <c:v>5.28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FDD2-4F93-8839-BC01124E8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671960"/>
        <c:axId val="639670000"/>
      </c:lineChart>
      <c:catAx>
        <c:axId val="639671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en-US"/>
          </a:p>
        </c:txPr>
        <c:crossAx val="639670000"/>
        <c:crosses val="autoZero"/>
        <c:auto val="1"/>
        <c:lblAlgn val="ctr"/>
        <c:lblOffset val="100"/>
        <c:noMultiLvlLbl val="0"/>
      </c:catAx>
      <c:valAx>
        <c:axId val="639670000"/>
        <c:scaling>
          <c:orientation val="minMax"/>
          <c:min val="4.7"/>
        </c:scaling>
        <c:delete val="1"/>
        <c:axPos val="l"/>
        <c:numFmt formatCode="0.00" sourceLinked="1"/>
        <c:majorTickMark val="none"/>
        <c:minorTickMark val="none"/>
        <c:tickLblPos val="nextTo"/>
        <c:crossAx val="639671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29657407170855E-2"/>
          <c:y val="0.24933352710165402"/>
          <c:w val="0.90354068518565833"/>
          <c:h val="0.568364722132618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Lembar1!$B$1</c:f>
              <c:strCache>
                <c:ptCount val="1"/>
                <c:pt idx="0">
                  <c:v>Seri 1</c:v>
                </c:pt>
              </c:strCache>
            </c:strRef>
          </c:tx>
          <c:spPr>
            <a:solidFill>
              <a:srgbClr val="05638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Lembar1!$A$2:$A$7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Lembar1!$B$2:$B$7</c:f>
              <c:numCache>
                <c:formatCode>0.00</c:formatCode>
                <c:ptCount val="6"/>
                <c:pt idx="0">
                  <c:v>8.3591331269349762</c:v>
                </c:pt>
                <c:pt idx="1">
                  <c:v>3.3529411764705843</c:v>
                </c:pt>
                <c:pt idx="2" formatCode="General">
                  <c:v>3.02</c:v>
                </c:pt>
                <c:pt idx="3" formatCode="General">
                  <c:v>3.61</c:v>
                </c:pt>
                <c:pt idx="4" formatCode="General">
                  <c:v>3.13</c:v>
                </c:pt>
                <c:pt idx="5" formatCode="General">
                  <c:v>2.72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EB-4A4E-99E6-B45BF6EF91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639673528"/>
        <c:axId val="639674312"/>
      </c:barChart>
      <c:catAx>
        <c:axId val="639673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674312"/>
        <c:crosses val="autoZero"/>
        <c:auto val="1"/>
        <c:lblAlgn val="ctr"/>
        <c:lblOffset val="100"/>
        <c:noMultiLvlLbl val="0"/>
      </c:catAx>
      <c:valAx>
        <c:axId val="639674312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639673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defRPr>
            </a:pPr>
            <a:r>
              <a:rPr lang="id-ID" sz="1400" b="1" dirty="0">
                <a:solidFill>
                  <a:schemeClr val="bg1"/>
                </a:solidFill>
                <a:latin typeface="Century Gothic" panose="020B0502020202020204" pitchFamily="34" charset="0"/>
                <a:ea typeface="Adobe Gothic Std B" panose="020B0800000000000000" pitchFamily="34" charset="-128"/>
              </a:rPr>
              <a:t>PERTUMBUHAN</a:t>
            </a:r>
            <a:r>
              <a:rPr lang="id-ID" sz="1400" b="1" baseline="0" dirty="0">
                <a:solidFill>
                  <a:schemeClr val="bg1"/>
                </a:solidFill>
                <a:latin typeface="Century Gothic" panose="020B0502020202020204" pitchFamily="34" charset="0"/>
                <a:ea typeface="Adobe Gothic Std B" panose="020B0800000000000000" pitchFamily="34" charset="-128"/>
              </a:rPr>
              <a:t> EKONOMI INDONESIA 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  <a:ea typeface="Adobe Gothic Std B" panose="020B0800000000000000" pitchFamily="34" charset="-128"/>
            </a:endParaRPr>
          </a:p>
        </c:rich>
      </c:tx>
      <c:layout>
        <c:manualLayout>
          <c:xMode val="edge"/>
          <c:yMode val="edge"/>
          <c:x val="0.22811603689015283"/>
          <c:y val="2.2662945420650286E-2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Lembar1!$B$1</c:f>
              <c:strCache>
                <c:ptCount val="1"/>
                <c:pt idx="0">
                  <c:v>Seri 1</c:v>
                </c:pt>
              </c:strCache>
            </c:strRef>
          </c:tx>
          <c:spPr>
            <a:ln w="28575" cap="rnd">
              <a:solidFill>
                <a:srgbClr val="1B242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B242D"/>
              </a:solidFill>
              <a:ln w="63500">
                <a:solidFill>
                  <a:srgbClr val="1B242D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1479673236082901E-2"/>
                  <c:y val="-7.87875970728399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14C-4339-9341-2B4E14001CF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38BB6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Lembar1!$A$2:$A$10</c:f>
              <c:strCach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Q1-2019</c:v>
                </c:pt>
                <c:pt idx="7">
                  <c:v>Q2-2019</c:v>
                </c:pt>
                <c:pt idx="8">
                  <c:v>Q3-2019</c:v>
                </c:pt>
              </c:strCache>
            </c:strRef>
          </c:cat>
          <c:val>
            <c:numRef>
              <c:f>Lembar1!$B$2:$B$10</c:f>
              <c:numCache>
                <c:formatCode>General</c:formatCode>
                <c:ptCount val="9"/>
                <c:pt idx="0">
                  <c:v>5.56</c:v>
                </c:pt>
                <c:pt idx="1">
                  <c:v>5.01</c:v>
                </c:pt>
                <c:pt idx="2">
                  <c:v>4.88</c:v>
                </c:pt>
                <c:pt idx="3">
                  <c:v>5.03</c:v>
                </c:pt>
                <c:pt idx="4">
                  <c:v>5.07</c:v>
                </c:pt>
                <c:pt idx="5">
                  <c:v>5.17</c:v>
                </c:pt>
                <c:pt idx="6">
                  <c:v>5.07</c:v>
                </c:pt>
                <c:pt idx="7">
                  <c:v>5.05</c:v>
                </c:pt>
                <c:pt idx="8">
                  <c:v>5.0199999999999996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14C-4339-9341-2B4E14001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675096"/>
        <c:axId val="639675880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Lembar1!$A$1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63500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Lembar1!$A$2:$A$10</c15:sqref>
                        </c15:formulaRef>
                      </c:ext>
                    </c:extLst>
                    <c:strCache>
                      <c:ptCount val="9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</c:v>
                      </c:pt>
                      <c:pt idx="5">
                        <c:v>2018</c:v>
                      </c:pt>
                      <c:pt idx="6">
                        <c:v>Q1-2019</c:v>
                      </c:pt>
                      <c:pt idx="7">
                        <c:v>Q2-2019</c:v>
                      </c:pt>
                      <c:pt idx="8">
                        <c:v>Q3-2019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Lembar1!$A$2:$A$10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</c:v>
                      </c:pt>
                      <c:pt idx="5">
                        <c:v>2018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314C-4339-9341-2B4E14001CFE}"/>
                  </c:ext>
                </c:extLst>
              </c15:ser>
            </c15:filteredLineSeries>
          </c:ext>
        </c:extLst>
      </c:lineChart>
      <c:catAx>
        <c:axId val="639675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38BB6B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639675880"/>
        <c:crosses val="autoZero"/>
        <c:auto val="1"/>
        <c:lblAlgn val="ctr"/>
        <c:lblOffset val="100"/>
        <c:noMultiLvlLbl val="0"/>
      </c:catAx>
      <c:valAx>
        <c:axId val="639675880"/>
        <c:scaling>
          <c:orientation val="minMax"/>
          <c:min val="4.7"/>
        </c:scaling>
        <c:delete val="1"/>
        <c:axPos val="l"/>
        <c:numFmt formatCode="General" sourceLinked="1"/>
        <c:majorTickMark val="none"/>
        <c:minorTickMark val="none"/>
        <c:tickLblPos val="nextTo"/>
        <c:crossAx val="639675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200" dirty="0">
                <a:solidFill>
                  <a:schemeClr val="bg1"/>
                </a:solidFill>
              </a:rPr>
              <a:t>Pertumbuhan Volume Perdagangan</a:t>
            </a:r>
            <a:endParaRPr lang="en-US" sz="1200" dirty="0">
              <a:solidFill>
                <a:schemeClr val="bg1"/>
              </a:solidFill>
            </a:endParaRPr>
          </a:p>
        </c:rich>
      </c:tx>
      <c:layout/>
      <c:overlay val="0"/>
      <c:spPr>
        <a:solidFill>
          <a:srgbClr val="0B0A89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023258498404901E-2"/>
          <c:y val="0.40061179624664878"/>
          <c:w val="0.8699534830031902"/>
          <c:h val="0.44605683646112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Lembar1!$B$1</c:f>
              <c:strCache>
                <c:ptCount val="1"/>
                <c:pt idx="0">
                  <c:v>Seri 1</c:v>
                </c:pt>
              </c:strCache>
            </c:strRef>
          </c:tx>
          <c:spPr>
            <a:solidFill>
              <a:srgbClr val="FFB2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Lembar1!$A$2:$A$4</c:f>
              <c:strCache>
                <c:ptCount val="3"/>
                <c:pt idx="0">
                  <c:v>2017</c:v>
                </c:pt>
                <c:pt idx="1">
                  <c:v>2018</c:v>
                </c:pt>
                <c:pt idx="2">
                  <c:v>2019f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5.5</c:v>
                </c:pt>
                <c:pt idx="1">
                  <c:v>3.6</c:v>
                </c:pt>
                <c:pt idx="2">
                  <c:v>1.1000000000000001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743-4C92-BA13-234206E46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8605520"/>
        <c:axId val="508609048"/>
      </c:barChart>
      <c:catAx>
        <c:axId val="5086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09048"/>
        <c:crosses val="autoZero"/>
        <c:auto val="1"/>
        <c:lblAlgn val="ctr"/>
        <c:lblOffset val="100"/>
        <c:noMultiLvlLbl val="0"/>
      </c:catAx>
      <c:valAx>
        <c:axId val="508609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086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2806158321489248"/>
          <c:y val="7.67611044834982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84450673695877"/>
          <c:y val="0.23126010447484355"/>
          <c:w val="0.71529728674468018"/>
          <c:h val="0.473054076014152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Lembar1!$C$1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rgbClr val="85A4C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835-4D93-8E6B-F724D2DECBD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835-4D93-8E6B-F724D2DECBD7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835-4D93-8E6B-F724D2DECBD7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835-4D93-8E6B-F724D2DECBD7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835-4D93-8E6B-F724D2DECBD7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D62-41B6-82A2-F1073FDCA1A6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Lembar1!$A$2:$B$8</c:f>
              <c:multiLvlStrCache>
                <c:ptCount val="7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</c:lvl>
                <c:lvl>
                  <c:pt idx="0">
                    <c:v>2018</c:v>
                  </c:pt>
                  <c:pt idx="4">
                    <c:v>2019</c:v>
                  </c:pt>
                </c:lvl>
              </c:multiLvlStrCache>
            </c:multiLvlStrRef>
          </c:cat>
          <c:val>
            <c:numRef>
              <c:f>Lembar1!$C$2:$C$8</c:f>
              <c:numCache>
                <c:formatCode>0.00</c:formatCode>
                <c:ptCount val="7"/>
                <c:pt idx="0">
                  <c:v>4.98271497</c:v>
                </c:pt>
                <c:pt idx="1">
                  <c:v>4.6978265700000001</c:v>
                </c:pt>
                <c:pt idx="2">
                  <c:v>3.1792858800000001</c:v>
                </c:pt>
                <c:pt idx="3">
                  <c:v>3.6453296700000002</c:v>
                </c:pt>
                <c:pt idx="4">
                  <c:v>2.8313114399999999</c:v>
                </c:pt>
                <c:pt idx="5">
                  <c:v>2.3047014899999998</c:v>
                </c:pt>
                <c:pt idx="6">
                  <c:v>2.35124076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835-4D93-8E6B-F724D2DECB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639673920"/>
        <c:axId val="639668824"/>
      </c:barChart>
      <c:catAx>
        <c:axId val="63967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668824"/>
        <c:crosses val="autoZero"/>
        <c:auto val="1"/>
        <c:lblAlgn val="ctr"/>
        <c:lblOffset val="100"/>
        <c:noMultiLvlLbl val="0"/>
      </c:catAx>
      <c:valAx>
        <c:axId val="639668824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63967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1168727590142181"/>
          <c:y val="6.40089671882430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84450673695877"/>
          <c:y val="0.23126010447484355"/>
          <c:w val="0.71529728674468018"/>
          <c:h val="0.473054076014152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Lembar1!$C$1</c:f>
              <c:strCache>
                <c:ptCount val="1"/>
                <c:pt idx="0">
                  <c:v>European Union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60A5-433B-AA44-FBBF18FC7CD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0A5-433B-AA44-FBBF18FC7CD3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0A5-433B-AA44-FBBF18FC7CD3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0A5-433B-AA44-FBBF18FC7CD3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60A5-433B-AA44-FBBF18FC7CD3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Lembar1!$A$2:$B$7</c:f>
              <c:multiLvlStrCache>
                <c:ptCount val="6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</c:lvl>
                <c:lvl>
                  <c:pt idx="0">
                    <c:v>2018</c:v>
                  </c:pt>
                  <c:pt idx="4">
                    <c:v>2019</c:v>
                  </c:pt>
                </c:lvl>
              </c:multiLvlStrCache>
            </c:multiLvlStrRef>
          </c:cat>
          <c:val>
            <c:numRef>
              <c:f>Lembar1!$C$2:$C$7</c:f>
              <c:numCache>
                <c:formatCode>0.00</c:formatCode>
                <c:ptCount val="6"/>
                <c:pt idx="0">
                  <c:v>2.23197964</c:v>
                </c:pt>
                <c:pt idx="1">
                  <c:v>2.2782326300000002</c:v>
                </c:pt>
                <c:pt idx="2">
                  <c:v>1.84736609</c:v>
                </c:pt>
                <c:pt idx="3">
                  <c:v>1.6572833</c:v>
                </c:pt>
                <c:pt idx="4">
                  <c:v>1.7068548299999999</c:v>
                </c:pt>
                <c:pt idx="5">
                  <c:v>1.2612675600000001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0A5-433B-AA44-FBBF18FC7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508611792"/>
        <c:axId val="508619632"/>
      </c:barChart>
      <c:catAx>
        <c:axId val="50861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19632"/>
        <c:crosses val="autoZero"/>
        <c:auto val="1"/>
        <c:lblAlgn val="ctr"/>
        <c:lblOffset val="100"/>
        <c:noMultiLvlLbl val="0"/>
      </c:catAx>
      <c:valAx>
        <c:axId val="508619632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0861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09488860678003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84450673695877"/>
          <c:y val="0.23126010447484355"/>
          <c:w val="0.71529728674468018"/>
          <c:h val="0.406153451746834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Lembar1!$C$1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B44A-4494-BA6F-3829F5A52EF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44A-4494-BA6F-3829F5A52EF4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44A-4494-BA6F-3829F5A52EF4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44A-4494-BA6F-3829F5A52EF4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B44A-4494-BA6F-3829F5A52EF4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B44A-4494-BA6F-3829F5A52EF4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Lembar1!$A$2:$B$8</c:f>
              <c:multiLvlStrCache>
                <c:ptCount val="7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</c:lvl>
                <c:lvl>
                  <c:pt idx="0">
                    <c:v>2018</c:v>
                  </c:pt>
                  <c:pt idx="4">
                    <c:v>2019</c:v>
                  </c:pt>
                </c:lvl>
              </c:multiLvlStrCache>
            </c:multiLvlStrRef>
          </c:cat>
          <c:val>
            <c:numRef>
              <c:f>Lembar1!$C$2:$C$8</c:f>
              <c:numCache>
                <c:formatCode>0.00</c:formatCode>
                <c:ptCount val="7"/>
                <c:pt idx="0">
                  <c:v>3.53565263</c:v>
                </c:pt>
                <c:pt idx="1">
                  <c:v>3.0002285400000002</c:v>
                </c:pt>
                <c:pt idx="2">
                  <c:v>2.8669066700000001</c:v>
                </c:pt>
                <c:pt idx="3">
                  <c:v>2.3519916200000002</c:v>
                </c:pt>
                <c:pt idx="4">
                  <c:v>2.6654566499999999</c:v>
                </c:pt>
                <c:pt idx="5">
                  <c:v>2.3411914899999999</c:v>
                </c:pt>
                <c:pt idx="6">
                  <c:v>1.8432324099999999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44A-4494-BA6F-3829F5A52E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508618848"/>
        <c:axId val="508623552"/>
      </c:barChart>
      <c:catAx>
        <c:axId val="50861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23552"/>
        <c:crosses val="autoZero"/>
        <c:auto val="1"/>
        <c:lblAlgn val="ctr"/>
        <c:lblOffset val="100"/>
        <c:noMultiLvlLbl val="0"/>
      </c:catAx>
      <c:valAx>
        <c:axId val="508623552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0861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332376598302658"/>
          <c:y val="3.35744347862868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84450673695877"/>
          <c:y val="0.30802154147898209"/>
          <c:w val="0.71529728674468018"/>
          <c:h val="0.3962931007127606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Lembar1!$C$1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5CD2-4A7C-B118-5BA85558D32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CD2-4A7C-B118-5BA85558D32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5CD2-4A7C-B118-5BA85558D322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CD2-4A7C-B118-5BA85558D322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5CD2-4A7C-B118-5BA85558D32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Lembar1!$A$2:$B$7</c:f>
              <c:multiLvlStrCache>
                <c:ptCount val="6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</c:lvl>
                <c:lvl>
                  <c:pt idx="0">
                    <c:v>2018</c:v>
                  </c:pt>
                  <c:pt idx="4">
                    <c:v>2019</c:v>
                  </c:pt>
                </c:lvl>
              </c:multiLvlStrCache>
            </c:multiLvlStrRef>
          </c:cat>
          <c:val>
            <c:numRef>
              <c:f>Lembar1!$C$2:$C$7</c:f>
              <c:numCache>
                <c:formatCode>0.00</c:formatCode>
                <c:ptCount val="6"/>
                <c:pt idx="0">
                  <c:v>8.1305969000000005</c:v>
                </c:pt>
                <c:pt idx="1">
                  <c:v>7.9512034199999997</c:v>
                </c:pt>
                <c:pt idx="2">
                  <c:v>7.00160041</c:v>
                </c:pt>
                <c:pt idx="3">
                  <c:v>6.5768929700000003</c:v>
                </c:pt>
                <c:pt idx="4">
                  <c:v>5.8307797900000002</c:v>
                </c:pt>
                <c:pt idx="5">
                  <c:v>5.0139974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CD2-4A7C-B118-5BA85558D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508619240"/>
        <c:axId val="508618456"/>
      </c:barChart>
      <c:catAx>
        <c:axId val="50861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18456"/>
        <c:crosses val="autoZero"/>
        <c:auto val="1"/>
        <c:lblAlgn val="ctr"/>
        <c:lblOffset val="100"/>
        <c:noMultiLvlLbl val="0"/>
      </c:catAx>
      <c:valAx>
        <c:axId val="508618456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08619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84450673695877"/>
          <c:y val="0.36904783123874857"/>
          <c:w val="0.71529728674468018"/>
          <c:h val="0.3352665974886681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Lembar1!$C$1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C67E-4A0B-A967-706C5D8E292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67E-4A0B-A967-706C5D8E292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67E-4A0B-A967-706C5D8E292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67E-4A0B-A967-706C5D8E2920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67E-4A0B-A967-706C5D8E2920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67E-4A0B-A967-706C5D8E292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Lembar1!$A$2:$B$8</c:f>
              <c:multiLvlStrCache>
                <c:ptCount val="7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</c:lvl>
                <c:lvl>
                  <c:pt idx="0">
                    <c:v>2018</c:v>
                  </c:pt>
                  <c:pt idx="4">
                    <c:v>2019</c:v>
                  </c:pt>
                </c:lvl>
              </c:multiLvlStrCache>
            </c:multiLvlStrRef>
          </c:cat>
          <c:val>
            <c:numRef>
              <c:f>Lembar1!$C$2:$C$8</c:f>
              <c:numCache>
                <c:formatCode>0.00</c:formatCode>
                <c:ptCount val="7"/>
                <c:pt idx="0">
                  <c:v>6.8</c:v>
                </c:pt>
                <c:pt idx="1">
                  <c:v>6.7</c:v>
                </c:pt>
                <c:pt idx="2">
                  <c:v>6.5</c:v>
                </c:pt>
                <c:pt idx="3">
                  <c:v>6.4</c:v>
                </c:pt>
                <c:pt idx="4">
                  <c:v>6.4</c:v>
                </c:pt>
                <c:pt idx="5">
                  <c:v>6.2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C67E-4A0B-A967-706C5D8E2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508624336"/>
        <c:axId val="508622768"/>
      </c:barChart>
      <c:catAx>
        <c:axId val="50862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22768"/>
        <c:crosses val="autoZero"/>
        <c:auto val="1"/>
        <c:lblAlgn val="ctr"/>
        <c:lblOffset val="100"/>
        <c:noMultiLvlLbl val="0"/>
      </c:catAx>
      <c:valAx>
        <c:axId val="508622768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0862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125318947767652"/>
          <c:y val="0.10803618311136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84450673695877"/>
          <c:y val="0.35355212766520067"/>
          <c:w val="0.71529728674468018"/>
          <c:h val="0.3336849032213220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Lembar1!$C$1</c:f>
              <c:strCache>
                <c:ptCount val="1"/>
                <c:pt idx="0">
                  <c:v>Singapura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A05-4936-9E11-4408D17A8BC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A05-4936-9E11-4408D17A8BCB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A05-4936-9E11-4408D17A8BC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A05-4936-9E11-4408D17A8BCB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A05-4936-9E11-4408D17A8BCB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A05-4936-9E11-4408D17A8BC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Lembar1!$A$2:$B$8</c:f>
              <c:multiLvlStrCache>
                <c:ptCount val="7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</c:lvl>
                <c:lvl>
                  <c:pt idx="0">
                    <c:v>2018</c:v>
                  </c:pt>
                  <c:pt idx="4">
                    <c:v>2019</c:v>
                  </c:pt>
                </c:lvl>
              </c:multiLvlStrCache>
            </c:multiLvlStrRef>
          </c:cat>
          <c:val>
            <c:numRef>
              <c:f>Lembar1!$C$2:$C$8</c:f>
              <c:numCache>
                <c:formatCode>0.00</c:formatCode>
                <c:ptCount val="7"/>
                <c:pt idx="0">
                  <c:v>4.5999999999999996</c:v>
                </c:pt>
                <c:pt idx="1">
                  <c:v>4.2</c:v>
                </c:pt>
                <c:pt idx="2">
                  <c:v>2.6</c:v>
                </c:pt>
                <c:pt idx="3">
                  <c:v>1.3</c:v>
                </c:pt>
                <c:pt idx="4">
                  <c:v>1.1000000000000001</c:v>
                </c:pt>
                <c:pt idx="5">
                  <c:v>0.2</c:v>
                </c:pt>
                <c:pt idx="6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A05-4936-9E11-4408D17A8B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508623160"/>
        <c:axId val="508617672"/>
      </c:barChart>
      <c:catAx>
        <c:axId val="508623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17672"/>
        <c:crosses val="autoZero"/>
        <c:auto val="1"/>
        <c:lblAlgn val="ctr"/>
        <c:lblOffset val="100"/>
        <c:noMultiLvlLbl val="0"/>
      </c:catAx>
      <c:valAx>
        <c:axId val="508617672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08623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634017443045149E-2"/>
          <c:y val="0.14064126510693903"/>
          <c:w val="0.91700860270883444"/>
          <c:h val="0.51200025499375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Q1-2018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7.44</c:v>
                </c:pt>
                <c:pt idx="1">
                  <c:v>4.1100000000000003</c:v>
                </c:pt>
                <c:pt idx="2" formatCode="0.00">
                  <c:v>1.58109206</c:v>
                </c:pt>
                <c:pt idx="3" formatCode="0.00">
                  <c:v>5.3272404599999996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10-4EC4-BBCF-8D36946480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Q2-2018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5.64</c:v>
                </c:pt>
                <c:pt idx="1">
                  <c:v>-3.81</c:v>
                </c:pt>
                <c:pt idx="2" formatCode="0.00">
                  <c:v>3.0412892399999998</c:v>
                </c:pt>
                <c:pt idx="3" formatCode="0.00">
                  <c:v>6.9015825299999998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810-4EC4-BBCF-8D36946480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Q3-2018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-3.65</c:v>
                </c:pt>
                <c:pt idx="2" formatCode="0.00">
                  <c:v>2.51792317</c:v>
                </c:pt>
                <c:pt idx="3" formatCode="0.00">
                  <c:v>1.5997376999999999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810-4EC4-BBCF-8D36946480E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Q4-2018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8484476896494059E-3"/>
                  <c:y val="-5.92378485368178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648-43C7-8A44-DF48E9D8930F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648-43C7-8A44-DF48E9D8930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-2.81</c:v>
                </c:pt>
                <c:pt idx="1">
                  <c:v>-6.08</c:v>
                </c:pt>
                <c:pt idx="2" formatCode="0.00">
                  <c:v>1.4213654</c:v>
                </c:pt>
                <c:pt idx="3" formatCode="0.00">
                  <c:v>0.98490650999999996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810-4EC4-BBCF-8D36946480E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Q1-2019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7.7741999182154165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6545343068948218E-2"/>
                  <c:y val="-9.87245647614166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648-43C7-8A44-DF48E9D8930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-2.36</c:v>
                </c:pt>
                <c:pt idx="1">
                  <c:v>-5.83</c:v>
                </c:pt>
                <c:pt idx="2" formatCode="0.00">
                  <c:v>1.1616041100000001</c:v>
                </c:pt>
                <c:pt idx="3" formatCode="0.00">
                  <c:v>-2.07928991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810-4EC4-BBCF-8D36946480E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Q2-2019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6545343068948239E-2"/>
                  <c:y val="9.050359854259780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810-4EC4-BBCF-8D36946480E3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4.4242238448247029E-3"/>
                  <c:y val="1.97464677922672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4.4242238448247029E-3"/>
                  <c:y val="-2.96189242684088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-1.52</c:v>
                </c:pt>
                <c:pt idx="1">
                  <c:v>0.65</c:v>
                </c:pt>
                <c:pt idx="2" formatCode="0.00">
                  <c:v>-0.94802171999999996</c:v>
                </c:pt>
                <c:pt idx="3" formatCode="0.00">
                  <c:v>-3.0383614099999998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810-4EC4-BBCF-8D36946480E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Q3-20192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2.2121119224123516E-2"/>
                  <c:y val="9.050359854259780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6648-43C7-8A44-DF48E9D8930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Turki</c:v>
                </c:pt>
                <c:pt idx="1">
                  <c:v>Argentina</c:v>
                </c:pt>
                <c:pt idx="2">
                  <c:v>Mexico</c:v>
                </c:pt>
                <c:pt idx="3">
                  <c:v>Paraguay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2" formatCode="0.00">
                  <c:v>-0.26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48-43C7-8A44-DF48E9D89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620416"/>
        <c:axId val="508618064"/>
      </c:barChart>
      <c:catAx>
        <c:axId val="50862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18064"/>
        <c:crosses val="autoZero"/>
        <c:auto val="1"/>
        <c:lblAlgn val="ctr"/>
        <c:lblOffset val="100"/>
        <c:noMultiLvlLbl val="0"/>
      </c:catAx>
      <c:valAx>
        <c:axId val="508618064"/>
        <c:scaling>
          <c:orientation val="minMax"/>
          <c:max val="8"/>
          <c:min val="-7"/>
        </c:scaling>
        <c:delete val="1"/>
        <c:axPos val="l"/>
        <c:numFmt formatCode="General" sourceLinked="1"/>
        <c:majorTickMark val="none"/>
        <c:minorTickMark val="none"/>
        <c:tickLblPos val="nextTo"/>
        <c:crossAx val="50862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78953966217242"/>
          <c:y val="0.86535785419643541"/>
          <c:w val="0.70021041190569089"/>
          <c:h val="0.127269872021120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61665-5577-4A5F-87B6-19DEE849F53C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</dgm:pt>
    <dgm:pt modelId="{9383DC91-E629-45A7-958D-B5E19DDC90C1}">
      <dgm:prSet phldrT="[Text]" custT="1"/>
      <dgm:spPr/>
      <dgm:t>
        <a:bodyPr/>
        <a:lstStyle/>
        <a:p>
          <a:r>
            <a:rPr lang="en-US" sz="2300" noProof="1">
              <a:solidFill>
                <a:schemeClr val="bg1"/>
              </a:solidFill>
              <a:latin typeface="Bahnschrift SemiCondensed" panose="020B0502040204020203" pitchFamily="34" charset="0"/>
            </a:rPr>
            <a:t>PEMBANGUNAN SDM</a:t>
          </a:r>
        </a:p>
      </dgm:t>
    </dgm:pt>
    <dgm:pt modelId="{8B7A7BC4-BEEF-43B5-8E74-A15B3E73C7F7}" type="parTrans" cxnId="{7701FE53-30C0-4205-A3ED-BD180062861E}">
      <dgm:prSet/>
      <dgm:spPr/>
      <dgm:t>
        <a:bodyPr/>
        <a:lstStyle/>
        <a:p>
          <a:endParaRPr lang="en-US" noProof="1"/>
        </a:p>
      </dgm:t>
    </dgm:pt>
    <dgm:pt modelId="{C1E46593-0667-4950-B912-D6D61036D5F4}" type="sibTrans" cxnId="{7701FE53-30C0-4205-A3ED-BD180062861E}">
      <dgm:prSet/>
      <dgm:spPr/>
      <dgm:t>
        <a:bodyPr/>
        <a:lstStyle/>
        <a:p>
          <a:endParaRPr lang="en-US" noProof="1"/>
        </a:p>
      </dgm:t>
    </dgm:pt>
    <dgm:pt modelId="{90305394-EF52-4A8E-A8CC-B9FC0B456D02}">
      <dgm:prSet phldrT="[Text]" custT="1"/>
      <dgm:spPr/>
      <dgm:t>
        <a:bodyPr/>
        <a:lstStyle/>
        <a:p>
          <a:r>
            <a:rPr lang="en-US" sz="2300" noProof="1">
              <a:solidFill>
                <a:schemeClr val="bg1"/>
              </a:solidFill>
              <a:latin typeface="Bahnschrift SemiCondensed" panose="020B0502040204020203" pitchFamily="34" charset="0"/>
            </a:rPr>
            <a:t>PEMBANGUNAN INFRASTRUKTUR</a:t>
          </a:r>
        </a:p>
      </dgm:t>
    </dgm:pt>
    <dgm:pt modelId="{9384B99F-CD14-44DB-B345-94D8E41AC2D3}" type="parTrans" cxnId="{C5879403-35D1-49CA-98EF-97D10C24761E}">
      <dgm:prSet/>
      <dgm:spPr/>
      <dgm:t>
        <a:bodyPr/>
        <a:lstStyle/>
        <a:p>
          <a:endParaRPr lang="en-US" noProof="1"/>
        </a:p>
      </dgm:t>
    </dgm:pt>
    <dgm:pt modelId="{FBBB3A02-2D7F-40E5-9358-5412CD91B57C}" type="sibTrans" cxnId="{C5879403-35D1-49CA-98EF-97D10C24761E}">
      <dgm:prSet/>
      <dgm:spPr/>
      <dgm:t>
        <a:bodyPr/>
        <a:lstStyle/>
        <a:p>
          <a:endParaRPr lang="en-US" noProof="1"/>
        </a:p>
      </dgm:t>
    </dgm:pt>
    <dgm:pt modelId="{A4510E54-5FFD-4EDF-8BC0-035457A683DC}">
      <dgm:prSet phldrT="[Text]" custT="1"/>
      <dgm:spPr/>
      <dgm:t>
        <a:bodyPr/>
        <a:lstStyle/>
        <a:p>
          <a:r>
            <a:rPr lang="en-US" sz="2300" noProof="1">
              <a:solidFill>
                <a:schemeClr val="bg1"/>
              </a:solidFill>
              <a:latin typeface="Bahnschrift SemiCondensed" panose="020B0502040204020203" pitchFamily="34" charset="0"/>
            </a:rPr>
            <a:t>DEREGULASI</a:t>
          </a:r>
        </a:p>
      </dgm:t>
    </dgm:pt>
    <dgm:pt modelId="{243D9515-2AB1-429B-B66A-6D07407B0E11}" type="parTrans" cxnId="{020EEFC1-001C-4884-A6A5-2CC4279391D3}">
      <dgm:prSet/>
      <dgm:spPr/>
      <dgm:t>
        <a:bodyPr/>
        <a:lstStyle/>
        <a:p>
          <a:endParaRPr lang="en-US" noProof="1"/>
        </a:p>
      </dgm:t>
    </dgm:pt>
    <dgm:pt modelId="{445DAB27-C8CA-48E7-95AF-4994FB2649EC}" type="sibTrans" cxnId="{020EEFC1-001C-4884-A6A5-2CC4279391D3}">
      <dgm:prSet/>
      <dgm:spPr/>
      <dgm:t>
        <a:bodyPr/>
        <a:lstStyle/>
        <a:p>
          <a:endParaRPr lang="en-US" noProof="1"/>
        </a:p>
      </dgm:t>
    </dgm:pt>
    <dgm:pt modelId="{089EAE7C-75E9-4C17-964D-937F06D5E001}">
      <dgm:prSet custT="1"/>
      <dgm:spPr/>
      <dgm:t>
        <a:bodyPr/>
        <a:lstStyle/>
        <a:p>
          <a:r>
            <a:rPr lang="en-US" sz="2300" noProof="1">
              <a:solidFill>
                <a:schemeClr val="bg1"/>
              </a:solidFill>
              <a:latin typeface="Bahnschrift SemiCondensed" panose="020B0502040204020203" pitchFamily="34" charset="0"/>
            </a:rPr>
            <a:t>PENYEDERHANAAN BIROKRASI</a:t>
          </a:r>
        </a:p>
      </dgm:t>
    </dgm:pt>
    <dgm:pt modelId="{86C6B3DA-DBAE-40FB-BD9C-9DA040CB1BAB}" type="parTrans" cxnId="{33F95DAC-901A-4F1A-BE9A-A56BE9CA8B83}">
      <dgm:prSet/>
      <dgm:spPr/>
      <dgm:t>
        <a:bodyPr/>
        <a:lstStyle/>
        <a:p>
          <a:endParaRPr lang="en-US" noProof="1"/>
        </a:p>
      </dgm:t>
    </dgm:pt>
    <dgm:pt modelId="{7353D234-2980-451A-9F48-65F7F51745D2}" type="sibTrans" cxnId="{33F95DAC-901A-4F1A-BE9A-A56BE9CA8B83}">
      <dgm:prSet/>
      <dgm:spPr/>
      <dgm:t>
        <a:bodyPr/>
        <a:lstStyle/>
        <a:p>
          <a:endParaRPr lang="en-US" noProof="1"/>
        </a:p>
      </dgm:t>
    </dgm:pt>
    <dgm:pt modelId="{B8B212F8-5E13-45A1-B296-BB1837C04A2C}">
      <dgm:prSet custT="1"/>
      <dgm:spPr/>
      <dgm:t>
        <a:bodyPr/>
        <a:lstStyle/>
        <a:p>
          <a:r>
            <a:rPr lang="en-US" sz="2300" noProof="1">
              <a:solidFill>
                <a:schemeClr val="bg1"/>
              </a:solidFill>
              <a:latin typeface="Bahnschrift SemiCondensed" panose="020B0502040204020203" pitchFamily="34" charset="0"/>
            </a:rPr>
            <a:t>TRANSFORMASI EKONOMI: BERALIH DARI SDA KE DAYA SAING MANUFAKTUR DAN JASA MODERN</a:t>
          </a:r>
        </a:p>
      </dgm:t>
    </dgm:pt>
    <dgm:pt modelId="{5FFCA5C5-E9E2-4221-872F-570385DD2662}" type="parTrans" cxnId="{8BEA0B9F-99A4-4C31-B8FB-B680A6729D7E}">
      <dgm:prSet/>
      <dgm:spPr/>
      <dgm:t>
        <a:bodyPr/>
        <a:lstStyle/>
        <a:p>
          <a:endParaRPr lang="en-US" noProof="1"/>
        </a:p>
      </dgm:t>
    </dgm:pt>
    <dgm:pt modelId="{1848781B-6213-43F7-BB22-0FA10E4DEF3E}" type="sibTrans" cxnId="{8BEA0B9F-99A4-4C31-B8FB-B680A6729D7E}">
      <dgm:prSet/>
      <dgm:spPr/>
      <dgm:t>
        <a:bodyPr/>
        <a:lstStyle/>
        <a:p>
          <a:endParaRPr lang="en-US" noProof="1"/>
        </a:p>
      </dgm:t>
    </dgm:pt>
    <dgm:pt modelId="{9326909F-D9D4-4016-A531-67DEF18082D0}" type="pres">
      <dgm:prSet presAssocID="{18961665-5577-4A5F-87B6-19DEE849F53C}" presName="linearFlow" presStyleCnt="0">
        <dgm:presLayoutVars>
          <dgm:dir/>
          <dgm:resizeHandles val="exact"/>
        </dgm:presLayoutVars>
      </dgm:prSet>
      <dgm:spPr/>
    </dgm:pt>
    <dgm:pt modelId="{0DD77DB8-1E99-49A4-B26E-2D49E36279CB}" type="pres">
      <dgm:prSet presAssocID="{9383DC91-E629-45A7-958D-B5E19DDC90C1}" presName="composite" presStyleCnt="0"/>
      <dgm:spPr/>
    </dgm:pt>
    <dgm:pt modelId="{FF3B87A5-456D-46EA-B1D7-59688CB2133E}" type="pres">
      <dgm:prSet presAssocID="{9383DC91-E629-45A7-958D-B5E19DDC90C1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solidFill>
            <a:srgbClr val="FFC000"/>
          </a:solidFill>
        </a:ln>
      </dgm:spPr>
    </dgm:pt>
    <dgm:pt modelId="{C11326E8-FD14-4925-87B6-9A2CEF62BEFA}" type="pres">
      <dgm:prSet presAssocID="{9383DC91-E629-45A7-958D-B5E19DDC90C1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EED38D-C79C-4368-9EBC-A8A7D34E956A}" type="pres">
      <dgm:prSet presAssocID="{C1E46593-0667-4950-B912-D6D61036D5F4}" presName="spacing" presStyleCnt="0"/>
      <dgm:spPr/>
    </dgm:pt>
    <dgm:pt modelId="{851DB9AC-3896-4A37-87F0-AE63D968AAED}" type="pres">
      <dgm:prSet presAssocID="{90305394-EF52-4A8E-A8CC-B9FC0B456D02}" presName="composite" presStyleCnt="0"/>
      <dgm:spPr/>
    </dgm:pt>
    <dgm:pt modelId="{0D02D53B-1FC0-4B2C-A58D-5F2C38C1C1AE}" type="pres">
      <dgm:prSet presAssocID="{90305394-EF52-4A8E-A8CC-B9FC0B456D02}" presName="imgShp" presStyleLbl="fgImgPlace1" presStyleIdx="1" presStyleCnt="5" custLinFactNeighborY="-366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FFC000"/>
          </a:solidFill>
        </a:ln>
      </dgm:spPr>
    </dgm:pt>
    <dgm:pt modelId="{56CC5FAA-11E9-44BB-8137-54FADAF4B939}" type="pres">
      <dgm:prSet presAssocID="{90305394-EF52-4A8E-A8CC-B9FC0B456D0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809941-7AB2-4F6B-B280-29A1BB8DE442}" type="pres">
      <dgm:prSet presAssocID="{FBBB3A02-2D7F-40E5-9358-5412CD91B57C}" presName="spacing" presStyleCnt="0"/>
      <dgm:spPr/>
    </dgm:pt>
    <dgm:pt modelId="{0B300BA8-2476-4B7F-847C-9EA2ABEF0E56}" type="pres">
      <dgm:prSet presAssocID="{A4510E54-5FFD-4EDF-8BC0-035457A683DC}" presName="composite" presStyleCnt="0"/>
      <dgm:spPr/>
    </dgm:pt>
    <dgm:pt modelId="{DD7C3C47-AAB2-434A-87CE-EF535F82A66E}" type="pres">
      <dgm:prSet presAssocID="{A4510E54-5FFD-4EDF-8BC0-035457A683DC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FFC000"/>
          </a:solidFill>
        </a:ln>
      </dgm:spPr>
    </dgm:pt>
    <dgm:pt modelId="{DA26FD13-2550-42A2-A260-CB8DA802394A}" type="pres">
      <dgm:prSet presAssocID="{A4510E54-5FFD-4EDF-8BC0-035457A683DC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CC875-4CDC-437A-A277-104954B29501}" type="pres">
      <dgm:prSet presAssocID="{445DAB27-C8CA-48E7-95AF-4994FB2649EC}" presName="spacing" presStyleCnt="0"/>
      <dgm:spPr/>
    </dgm:pt>
    <dgm:pt modelId="{8B58DA05-B537-4745-BF17-24E57D0AE5C8}" type="pres">
      <dgm:prSet presAssocID="{089EAE7C-75E9-4C17-964D-937F06D5E001}" presName="composite" presStyleCnt="0"/>
      <dgm:spPr/>
    </dgm:pt>
    <dgm:pt modelId="{C71F9834-D16E-48F9-AF89-8BB642392532}" type="pres">
      <dgm:prSet presAssocID="{089EAE7C-75E9-4C17-964D-937F06D5E001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FFC000"/>
          </a:solidFill>
        </a:ln>
      </dgm:spPr>
    </dgm:pt>
    <dgm:pt modelId="{EF5B3BC7-6A75-46FF-843A-0EC268EF8CE9}" type="pres">
      <dgm:prSet presAssocID="{089EAE7C-75E9-4C17-964D-937F06D5E001}" presName="txShp" presStyleLbl="node1" presStyleIdx="3" presStyleCnt="5" custLinFactNeighborY="36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19DC85-0611-4B7B-8789-0FAA3F307ED5}" type="pres">
      <dgm:prSet presAssocID="{7353D234-2980-451A-9F48-65F7F51745D2}" presName="spacing" presStyleCnt="0"/>
      <dgm:spPr/>
    </dgm:pt>
    <dgm:pt modelId="{BBDE8BB7-6C21-4B81-90BE-8FDFE8C6519C}" type="pres">
      <dgm:prSet presAssocID="{B8B212F8-5E13-45A1-B296-BB1837C04A2C}" presName="composite" presStyleCnt="0"/>
      <dgm:spPr/>
    </dgm:pt>
    <dgm:pt modelId="{03EBE665-73FC-4EEE-AFDD-1E6B7809149E}" type="pres">
      <dgm:prSet presAssocID="{B8B212F8-5E13-45A1-B296-BB1837C04A2C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FFC000"/>
          </a:solidFill>
        </a:ln>
      </dgm:spPr>
    </dgm:pt>
    <dgm:pt modelId="{26FB7070-DF95-4E5C-9E54-8134B451E351}" type="pres">
      <dgm:prSet presAssocID="{B8B212F8-5E13-45A1-B296-BB1837C04A2C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5E5194-A26A-4FBA-8457-2E0A29D8A480}" type="presOf" srcId="{90305394-EF52-4A8E-A8CC-B9FC0B456D02}" destId="{56CC5FAA-11E9-44BB-8137-54FADAF4B939}" srcOrd="0" destOrd="0" presId="urn:microsoft.com/office/officeart/2005/8/layout/vList3"/>
    <dgm:cxn modelId="{7701FE53-30C0-4205-A3ED-BD180062861E}" srcId="{18961665-5577-4A5F-87B6-19DEE849F53C}" destId="{9383DC91-E629-45A7-958D-B5E19DDC90C1}" srcOrd="0" destOrd="0" parTransId="{8B7A7BC4-BEEF-43B5-8E74-A15B3E73C7F7}" sibTransId="{C1E46593-0667-4950-B912-D6D61036D5F4}"/>
    <dgm:cxn modelId="{8BEA0B9F-99A4-4C31-B8FB-B680A6729D7E}" srcId="{18961665-5577-4A5F-87B6-19DEE849F53C}" destId="{B8B212F8-5E13-45A1-B296-BB1837C04A2C}" srcOrd="4" destOrd="0" parTransId="{5FFCA5C5-E9E2-4221-872F-570385DD2662}" sibTransId="{1848781B-6213-43F7-BB22-0FA10E4DEF3E}"/>
    <dgm:cxn modelId="{C5879403-35D1-49CA-98EF-97D10C24761E}" srcId="{18961665-5577-4A5F-87B6-19DEE849F53C}" destId="{90305394-EF52-4A8E-A8CC-B9FC0B456D02}" srcOrd="1" destOrd="0" parTransId="{9384B99F-CD14-44DB-B345-94D8E41AC2D3}" sibTransId="{FBBB3A02-2D7F-40E5-9358-5412CD91B57C}"/>
    <dgm:cxn modelId="{020EEFC1-001C-4884-A6A5-2CC4279391D3}" srcId="{18961665-5577-4A5F-87B6-19DEE849F53C}" destId="{A4510E54-5FFD-4EDF-8BC0-035457A683DC}" srcOrd="2" destOrd="0" parTransId="{243D9515-2AB1-429B-B66A-6D07407B0E11}" sibTransId="{445DAB27-C8CA-48E7-95AF-4994FB2649EC}"/>
    <dgm:cxn modelId="{847972AA-5199-4883-BA04-9DB60499DDA6}" type="presOf" srcId="{B8B212F8-5E13-45A1-B296-BB1837C04A2C}" destId="{26FB7070-DF95-4E5C-9E54-8134B451E351}" srcOrd="0" destOrd="0" presId="urn:microsoft.com/office/officeart/2005/8/layout/vList3"/>
    <dgm:cxn modelId="{33F95DAC-901A-4F1A-BE9A-A56BE9CA8B83}" srcId="{18961665-5577-4A5F-87B6-19DEE849F53C}" destId="{089EAE7C-75E9-4C17-964D-937F06D5E001}" srcOrd="3" destOrd="0" parTransId="{86C6B3DA-DBAE-40FB-BD9C-9DA040CB1BAB}" sibTransId="{7353D234-2980-451A-9F48-65F7F51745D2}"/>
    <dgm:cxn modelId="{80A657D1-2083-456C-B40B-78ADB17C0A24}" type="presOf" srcId="{089EAE7C-75E9-4C17-964D-937F06D5E001}" destId="{EF5B3BC7-6A75-46FF-843A-0EC268EF8CE9}" srcOrd="0" destOrd="0" presId="urn:microsoft.com/office/officeart/2005/8/layout/vList3"/>
    <dgm:cxn modelId="{05EF1F4A-C140-471A-89A2-6AD7C19F8CB0}" type="presOf" srcId="{A4510E54-5FFD-4EDF-8BC0-035457A683DC}" destId="{DA26FD13-2550-42A2-A260-CB8DA802394A}" srcOrd="0" destOrd="0" presId="urn:microsoft.com/office/officeart/2005/8/layout/vList3"/>
    <dgm:cxn modelId="{6023EA0C-3E57-4BF5-8F23-223BF97D586A}" type="presOf" srcId="{9383DC91-E629-45A7-958D-B5E19DDC90C1}" destId="{C11326E8-FD14-4925-87B6-9A2CEF62BEFA}" srcOrd="0" destOrd="0" presId="urn:microsoft.com/office/officeart/2005/8/layout/vList3"/>
    <dgm:cxn modelId="{08DDB5DE-B25D-4074-94D4-9B9D1C9C4CA8}" type="presOf" srcId="{18961665-5577-4A5F-87B6-19DEE849F53C}" destId="{9326909F-D9D4-4016-A531-67DEF18082D0}" srcOrd="0" destOrd="0" presId="urn:microsoft.com/office/officeart/2005/8/layout/vList3"/>
    <dgm:cxn modelId="{456AA8F1-3CF5-4867-9863-CFE306DEBC4E}" type="presParOf" srcId="{9326909F-D9D4-4016-A531-67DEF18082D0}" destId="{0DD77DB8-1E99-49A4-B26E-2D49E36279CB}" srcOrd="0" destOrd="0" presId="urn:microsoft.com/office/officeart/2005/8/layout/vList3"/>
    <dgm:cxn modelId="{629A57CA-470C-4552-ADB0-C09A4A515EA4}" type="presParOf" srcId="{0DD77DB8-1E99-49A4-B26E-2D49E36279CB}" destId="{FF3B87A5-456D-46EA-B1D7-59688CB2133E}" srcOrd="0" destOrd="0" presId="urn:microsoft.com/office/officeart/2005/8/layout/vList3"/>
    <dgm:cxn modelId="{34009BA1-4645-43C9-8750-57302023F60C}" type="presParOf" srcId="{0DD77DB8-1E99-49A4-B26E-2D49E36279CB}" destId="{C11326E8-FD14-4925-87B6-9A2CEF62BEFA}" srcOrd="1" destOrd="0" presId="urn:microsoft.com/office/officeart/2005/8/layout/vList3"/>
    <dgm:cxn modelId="{C65215B8-904B-4EB1-ACFD-CB99A8FC9EE6}" type="presParOf" srcId="{9326909F-D9D4-4016-A531-67DEF18082D0}" destId="{39EED38D-C79C-4368-9EBC-A8A7D34E956A}" srcOrd="1" destOrd="0" presId="urn:microsoft.com/office/officeart/2005/8/layout/vList3"/>
    <dgm:cxn modelId="{0091E981-CA9A-477F-BD50-3FE499F06937}" type="presParOf" srcId="{9326909F-D9D4-4016-A531-67DEF18082D0}" destId="{851DB9AC-3896-4A37-87F0-AE63D968AAED}" srcOrd="2" destOrd="0" presId="urn:microsoft.com/office/officeart/2005/8/layout/vList3"/>
    <dgm:cxn modelId="{717DC8BE-083A-4715-882E-C480A13C13DB}" type="presParOf" srcId="{851DB9AC-3896-4A37-87F0-AE63D968AAED}" destId="{0D02D53B-1FC0-4B2C-A58D-5F2C38C1C1AE}" srcOrd="0" destOrd="0" presId="urn:microsoft.com/office/officeart/2005/8/layout/vList3"/>
    <dgm:cxn modelId="{0DE1E144-CDE4-479F-BDD0-2432086C6D40}" type="presParOf" srcId="{851DB9AC-3896-4A37-87F0-AE63D968AAED}" destId="{56CC5FAA-11E9-44BB-8137-54FADAF4B939}" srcOrd="1" destOrd="0" presId="urn:microsoft.com/office/officeart/2005/8/layout/vList3"/>
    <dgm:cxn modelId="{EB675693-BF98-4005-9164-6718EB2FD506}" type="presParOf" srcId="{9326909F-D9D4-4016-A531-67DEF18082D0}" destId="{96809941-7AB2-4F6B-B280-29A1BB8DE442}" srcOrd="3" destOrd="0" presId="urn:microsoft.com/office/officeart/2005/8/layout/vList3"/>
    <dgm:cxn modelId="{6818BCBA-4C6F-405D-8C98-2312AAB941B3}" type="presParOf" srcId="{9326909F-D9D4-4016-A531-67DEF18082D0}" destId="{0B300BA8-2476-4B7F-847C-9EA2ABEF0E56}" srcOrd="4" destOrd="0" presId="urn:microsoft.com/office/officeart/2005/8/layout/vList3"/>
    <dgm:cxn modelId="{A7A66A25-ED3D-46C9-BCBB-BC54948F4C0D}" type="presParOf" srcId="{0B300BA8-2476-4B7F-847C-9EA2ABEF0E56}" destId="{DD7C3C47-AAB2-434A-87CE-EF535F82A66E}" srcOrd="0" destOrd="0" presId="urn:microsoft.com/office/officeart/2005/8/layout/vList3"/>
    <dgm:cxn modelId="{58CCEEE7-21A6-4DBC-99A5-AA22C8C7347D}" type="presParOf" srcId="{0B300BA8-2476-4B7F-847C-9EA2ABEF0E56}" destId="{DA26FD13-2550-42A2-A260-CB8DA802394A}" srcOrd="1" destOrd="0" presId="urn:microsoft.com/office/officeart/2005/8/layout/vList3"/>
    <dgm:cxn modelId="{78714529-F490-4A8A-8DEF-A0B281152B6A}" type="presParOf" srcId="{9326909F-D9D4-4016-A531-67DEF18082D0}" destId="{5A1CC875-4CDC-437A-A277-104954B29501}" srcOrd="5" destOrd="0" presId="urn:microsoft.com/office/officeart/2005/8/layout/vList3"/>
    <dgm:cxn modelId="{217495E5-E732-455D-8993-83FEC6CF45C5}" type="presParOf" srcId="{9326909F-D9D4-4016-A531-67DEF18082D0}" destId="{8B58DA05-B537-4745-BF17-24E57D0AE5C8}" srcOrd="6" destOrd="0" presId="urn:microsoft.com/office/officeart/2005/8/layout/vList3"/>
    <dgm:cxn modelId="{0A7DA7BE-8BCF-41AC-B55C-E4A90BDDF9DB}" type="presParOf" srcId="{8B58DA05-B537-4745-BF17-24E57D0AE5C8}" destId="{C71F9834-D16E-48F9-AF89-8BB642392532}" srcOrd="0" destOrd="0" presId="urn:microsoft.com/office/officeart/2005/8/layout/vList3"/>
    <dgm:cxn modelId="{F2961EFA-8E59-41CD-A86F-43932328796E}" type="presParOf" srcId="{8B58DA05-B537-4745-BF17-24E57D0AE5C8}" destId="{EF5B3BC7-6A75-46FF-843A-0EC268EF8CE9}" srcOrd="1" destOrd="0" presId="urn:microsoft.com/office/officeart/2005/8/layout/vList3"/>
    <dgm:cxn modelId="{94E46887-AC80-4283-B575-BF36B2A1AEE3}" type="presParOf" srcId="{9326909F-D9D4-4016-A531-67DEF18082D0}" destId="{F419DC85-0611-4B7B-8789-0FAA3F307ED5}" srcOrd="7" destOrd="0" presId="urn:microsoft.com/office/officeart/2005/8/layout/vList3"/>
    <dgm:cxn modelId="{B22D0952-5E00-4840-96AC-C3871959D1ED}" type="presParOf" srcId="{9326909F-D9D4-4016-A531-67DEF18082D0}" destId="{BBDE8BB7-6C21-4B81-90BE-8FDFE8C6519C}" srcOrd="8" destOrd="0" presId="urn:microsoft.com/office/officeart/2005/8/layout/vList3"/>
    <dgm:cxn modelId="{1FB4933B-DA9C-4DE8-A16B-52F0873F15C0}" type="presParOf" srcId="{BBDE8BB7-6C21-4B81-90BE-8FDFE8C6519C}" destId="{03EBE665-73FC-4EEE-AFDD-1E6B7809149E}" srcOrd="0" destOrd="0" presId="urn:microsoft.com/office/officeart/2005/8/layout/vList3"/>
    <dgm:cxn modelId="{D920CD76-5270-4CBE-B2D1-E85E3FC3783A}" type="presParOf" srcId="{BBDE8BB7-6C21-4B81-90BE-8FDFE8C6519C}" destId="{26FB7070-DF95-4E5C-9E54-8134B451E35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1B3E7-82A8-42C5-B9C6-D1CE980A57A2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36C32D3-E7C2-45C5-9EC1-22F2D81FA953}">
      <dgm:prSet custT="1"/>
      <dgm:spPr/>
      <dgm:t>
        <a:bodyPr/>
        <a:lstStyle/>
        <a:p>
          <a:r>
            <a:rPr lang="en-US" sz="1600" b="1" noProof="1"/>
            <a:t>Kedua terbesar peningkatan ekonomi di dunia: 3,5% tahun 2017</a:t>
          </a:r>
        </a:p>
      </dgm:t>
    </dgm:pt>
    <dgm:pt modelId="{911EC11D-1087-4991-A493-CEBC54A355DD}" type="parTrans" cxnId="{292ABEE9-D812-467C-B799-23BDC255D943}">
      <dgm:prSet/>
      <dgm:spPr/>
      <dgm:t>
        <a:bodyPr/>
        <a:lstStyle/>
        <a:p>
          <a:endParaRPr lang="en-US"/>
        </a:p>
      </dgm:t>
    </dgm:pt>
    <dgm:pt modelId="{82A09AD9-6E32-47E3-B1F5-A7C14F8C59D7}" type="sibTrans" cxnId="{292ABEE9-D812-467C-B799-23BDC255D943}">
      <dgm:prSet/>
      <dgm:spPr/>
      <dgm:t>
        <a:bodyPr/>
        <a:lstStyle/>
        <a:p>
          <a:endParaRPr lang="en-US"/>
        </a:p>
      </dgm:t>
    </dgm:pt>
    <dgm:pt modelId="{972544D0-8FB8-4334-9137-46D6C1874855}">
      <dgm:prSet custT="1"/>
      <dgm:spPr/>
      <dgm:t>
        <a:bodyPr/>
        <a:lstStyle/>
        <a:p>
          <a:r>
            <a:rPr lang="en-US" sz="1550" b="1" noProof="1"/>
            <a:t>Diprediksi pertumbuhan mencapai 4,3% di tahun 2020 (IMF)</a:t>
          </a:r>
        </a:p>
      </dgm:t>
    </dgm:pt>
    <dgm:pt modelId="{53708888-8616-4894-B6F1-38C54D2172D4}" type="parTrans" cxnId="{D0A04D67-4861-4B86-AEAB-0AC676FD1237}">
      <dgm:prSet/>
      <dgm:spPr/>
      <dgm:t>
        <a:bodyPr/>
        <a:lstStyle/>
        <a:p>
          <a:endParaRPr lang="en-US"/>
        </a:p>
      </dgm:t>
    </dgm:pt>
    <dgm:pt modelId="{AE2FBE28-D8E5-4856-B384-50768A400166}" type="sibTrans" cxnId="{D0A04D67-4861-4B86-AEAB-0AC676FD1237}">
      <dgm:prSet/>
      <dgm:spPr/>
      <dgm:t>
        <a:bodyPr/>
        <a:lstStyle/>
        <a:p>
          <a:endParaRPr lang="en-US"/>
        </a:p>
      </dgm:t>
    </dgm:pt>
    <dgm:pt modelId="{B6B87088-6510-4F12-AA4F-DAF2BE047D05}">
      <dgm:prSet custT="1"/>
      <dgm:spPr/>
      <dgm:t>
        <a:bodyPr/>
        <a:lstStyle/>
        <a:p>
          <a:pPr algn="l"/>
          <a:r>
            <a:rPr lang="en-US" sz="1600" b="1" noProof="1"/>
            <a:t>Generasi muda mencapai 62% dari total populasi</a:t>
          </a:r>
        </a:p>
      </dgm:t>
    </dgm:pt>
    <dgm:pt modelId="{0F00B3E8-B782-464E-87C9-09DF9C173B04}" type="parTrans" cxnId="{DA199A47-CD57-4720-B618-1881432AD2EA}">
      <dgm:prSet/>
      <dgm:spPr/>
      <dgm:t>
        <a:bodyPr/>
        <a:lstStyle/>
        <a:p>
          <a:endParaRPr lang="en-US"/>
        </a:p>
      </dgm:t>
    </dgm:pt>
    <dgm:pt modelId="{EC24DC1A-4AF9-48E5-A41B-8AC55064EC45}" type="sibTrans" cxnId="{DA199A47-CD57-4720-B618-1881432AD2EA}">
      <dgm:prSet/>
      <dgm:spPr/>
      <dgm:t>
        <a:bodyPr/>
        <a:lstStyle/>
        <a:p>
          <a:endParaRPr lang="en-US"/>
        </a:p>
      </dgm:t>
    </dgm:pt>
    <dgm:pt modelId="{4CE16236-8B25-46D7-92CE-27466E48E51D}">
      <dgm:prSet custT="1"/>
      <dgm:spPr/>
      <dgm:t>
        <a:bodyPr/>
        <a:lstStyle/>
        <a:p>
          <a:r>
            <a:rPr lang="en-US" sz="1400" b="1" noProof="1"/>
            <a:t>Tenaga kerja diperkirakan mencapai 1,1 milyar jiwa pada tahun 2034</a:t>
          </a:r>
        </a:p>
      </dgm:t>
    </dgm:pt>
    <dgm:pt modelId="{5B84DA4A-5205-49C8-92EC-72989B664406}" type="parTrans" cxnId="{CB9523AB-5FA6-4268-B1BD-F0B9AF1EF082}">
      <dgm:prSet/>
      <dgm:spPr/>
      <dgm:t>
        <a:bodyPr/>
        <a:lstStyle/>
        <a:p>
          <a:endParaRPr lang="en-US"/>
        </a:p>
      </dgm:t>
    </dgm:pt>
    <dgm:pt modelId="{DEE8EA7F-8D46-4FF5-AEB5-BE47AAC7E15C}" type="sibTrans" cxnId="{CB9523AB-5FA6-4268-B1BD-F0B9AF1EF082}">
      <dgm:prSet/>
      <dgm:spPr/>
      <dgm:t>
        <a:bodyPr/>
        <a:lstStyle/>
        <a:p>
          <a:endParaRPr lang="en-US"/>
        </a:p>
      </dgm:t>
    </dgm:pt>
    <dgm:pt modelId="{4F2BBB8B-C083-42AA-8A49-1FEF42A03475}">
      <dgm:prSet custT="1"/>
      <dgm:spPr/>
      <dgm:t>
        <a:bodyPr/>
        <a:lstStyle/>
        <a:p>
          <a:r>
            <a:rPr lang="en-US" sz="1600" b="1" noProof="1"/>
            <a:t>Kelas menengah yang mencapai 330 juta jiwa</a:t>
          </a:r>
        </a:p>
      </dgm:t>
    </dgm:pt>
    <dgm:pt modelId="{0D326657-D9A0-400C-840B-0089B94A5DB2}" type="parTrans" cxnId="{45C64658-EEE7-481F-A0CF-3FB0CCB936A8}">
      <dgm:prSet/>
      <dgm:spPr/>
      <dgm:t>
        <a:bodyPr/>
        <a:lstStyle/>
        <a:p>
          <a:endParaRPr lang="en-US"/>
        </a:p>
      </dgm:t>
    </dgm:pt>
    <dgm:pt modelId="{3559FADC-0BC3-464F-874B-C91BB33F324C}" type="sibTrans" cxnId="{45C64658-EEE7-481F-A0CF-3FB0CCB936A8}">
      <dgm:prSet/>
      <dgm:spPr/>
      <dgm:t>
        <a:bodyPr/>
        <a:lstStyle/>
        <a:p>
          <a:endParaRPr lang="en-US"/>
        </a:p>
      </dgm:t>
    </dgm:pt>
    <dgm:pt modelId="{27E116C2-5D69-4F72-BE8F-2A4787918CDD}">
      <dgm:prSet custT="1"/>
      <dgm:spPr/>
      <dgm:t>
        <a:bodyPr/>
        <a:lstStyle/>
        <a:p>
          <a:r>
            <a:rPr lang="en-US" sz="1800" b="1" noProof="1"/>
            <a:t>Sumber ketahanan energi dan pangan dunia</a:t>
          </a:r>
        </a:p>
      </dgm:t>
    </dgm:pt>
    <dgm:pt modelId="{56218A7F-0C66-4DAE-8499-863F76ED61A0}" type="parTrans" cxnId="{296EEF21-9509-423C-984C-0BDA0BE238B0}">
      <dgm:prSet/>
      <dgm:spPr/>
      <dgm:t>
        <a:bodyPr/>
        <a:lstStyle/>
        <a:p>
          <a:endParaRPr lang="en-US"/>
        </a:p>
      </dgm:t>
    </dgm:pt>
    <dgm:pt modelId="{0214CBEC-25E1-4C9A-9BE0-EB63FC497084}" type="sibTrans" cxnId="{296EEF21-9509-423C-984C-0BDA0BE238B0}">
      <dgm:prSet/>
      <dgm:spPr/>
      <dgm:t>
        <a:bodyPr/>
        <a:lstStyle/>
        <a:p>
          <a:endParaRPr lang="en-US"/>
        </a:p>
      </dgm:t>
    </dgm:pt>
    <dgm:pt modelId="{8BD83FA6-9DC4-4D36-A383-37AAAB353E64}" type="pres">
      <dgm:prSet presAssocID="{C891B3E7-82A8-42C5-B9C6-D1CE980A57A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78BD6E-CDFF-43AD-941F-4BABDEB89D7D}" type="pres">
      <dgm:prSet presAssocID="{C891B3E7-82A8-42C5-B9C6-D1CE980A57A2}" presName="wedge1" presStyleLbl="node1" presStyleIdx="0" presStyleCnt="6"/>
      <dgm:spPr/>
      <dgm:t>
        <a:bodyPr/>
        <a:lstStyle/>
        <a:p>
          <a:endParaRPr lang="en-US"/>
        </a:p>
      </dgm:t>
    </dgm:pt>
    <dgm:pt modelId="{EFA9A4BB-8B0C-4C7A-BFE2-C4202CBCDEB8}" type="pres">
      <dgm:prSet presAssocID="{C891B3E7-82A8-42C5-B9C6-D1CE980A57A2}" presName="dummy1a" presStyleCnt="0"/>
      <dgm:spPr/>
    </dgm:pt>
    <dgm:pt modelId="{E922A291-DF58-492B-8D20-28644EFCCBA7}" type="pres">
      <dgm:prSet presAssocID="{C891B3E7-82A8-42C5-B9C6-D1CE980A57A2}" presName="dummy1b" presStyleCnt="0"/>
      <dgm:spPr/>
    </dgm:pt>
    <dgm:pt modelId="{E4DB9339-597F-4EBA-876C-66AF4190958E}" type="pres">
      <dgm:prSet presAssocID="{C891B3E7-82A8-42C5-B9C6-D1CE980A57A2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FCFA7-BD2E-4155-9C27-8132EB21038A}" type="pres">
      <dgm:prSet presAssocID="{C891B3E7-82A8-42C5-B9C6-D1CE980A57A2}" presName="wedge2" presStyleLbl="node1" presStyleIdx="1" presStyleCnt="6"/>
      <dgm:spPr/>
      <dgm:t>
        <a:bodyPr/>
        <a:lstStyle/>
        <a:p>
          <a:endParaRPr lang="en-US"/>
        </a:p>
      </dgm:t>
    </dgm:pt>
    <dgm:pt modelId="{B97EF09D-39E9-4364-8756-1E512C758CF0}" type="pres">
      <dgm:prSet presAssocID="{C891B3E7-82A8-42C5-B9C6-D1CE980A57A2}" presName="dummy2a" presStyleCnt="0"/>
      <dgm:spPr/>
    </dgm:pt>
    <dgm:pt modelId="{F240AF45-C5C1-4B82-ADB1-054B4AFF6564}" type="pres">
      <dgm:prSet presAssocID="{C891B3E7-82A8-42C5-B9C6-D1CE980A57A2}" presName="dummy2b" presStyleCnt="0"/>
      <dgm:spPr/>
    </dgm:pt>
    <dgm:pt modelId="{DF1EFD60-E21B-4BFC-9D23-0B509AFB03E7}" type="pres">
      <dgm:prSet presAssocID="{C891B3E7-82A8-42C5-B9C6-D1CE980A57A2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D3EDE0-2FE0-4D8F-95B3-6A6EF35EF653}" type="pres">
      <dgm:prSet presAssocID="{C891B3E7-82A8-42C5-B9C6-D1CE980A57A2}" presName="wedge3" presStyleLbl="node1" presStyleIdx="2" presStyleCnt="6"/>
      <dgm:spPr/>
      <dgm:t>
        <a:bodyPr/>
        <a:lstStyle/>
        <a:p>
          <a:endParaRPr lang="en-US"/>
        </a:p>
      </dgm:t>
    </dgm:pt>
    <dgm:pt modelId="{A6A76FA8-3B40-4E8A-8CD0-D5BB1FECEC8F}" type="pres">
      <dgm:prSet presAssocID="{C891B3E7-82A8-42C5-B9C6-D1CE980A57A2}" presName="dummy3a" presStyleCnt="0"/>
      <dgm:spPr/>
    </dgm:pt>
    <dgm:pt modelId="{CF936561-4DCF-487B-B473-E60371DDEEEF}" type="pres">
      <dgm:prSet presAssocID="{C891B3E7-82A8-42C5-B9C6-D1CE980A57A2}" presName="dummy3b" presStyleCnt="0"/>
      <dgm:spPr/>
    </dgm:pt>
    <dgm:pt modelId="{3F5D1761-AF83-4F08-A3CB-AFDDDB681172}" type="pres">
      <dgm:prSet presAssocID="{C891B3E7-82A8-42C5-B9C6-D1CE980A57A2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D7C6F1-7C48-4F65-8F0C-68002A35893B}" type="pres">
      <dgm:prSet presAssocID="{C891B3E7-82A8-42C5-B9C6-D1CE980A57A2}" presName="wedge4" presStyleLbl="node1" presStyleIdx="3" presStyleCnt="6"/>
      <dgm:spPr/>
      <dgm:t>
        <a:bodyPr/>
        <a:lstStyle/>
        <a:p>
          <a:endParaRPr lang="en-US"/>
        </a:p>
      </dgm:t>
    </dgm:pt>
    <dgm:pt modelId="{27B9BEAC-9F44-4BBF-83EA-8A73F114D910}" type="pres">
      <dgm:prSet presAssocID="{C891B3E7-82A8-42C5-B9C6-D1CE980A57A2}" presName="dummy4a" presStyleCnt="0"/>
      <dgm:spPr/>
    </dgm:pt>
    <dgm:pt modelId="{7D5EBB2C-4AF2-490B-AC42-07A3B931F652}" type="pres">
      <dgm:prSet presAssocID="{C891B3E7-82A8-42C5-B9C6-D1CE980A57A2}" presName="dummy4b" presStyleCnt="0"/>
      <dgm:spPr/>
    </dgm:pt>
    <dgm:pt modelId="{9454008D-EA5C-4FA1-A2CC-D47AC27E685A}" type="pres">
      <dgm:prSet presAssocID="{C891B3E7-82A8-42C5-B9C6-D1CE980A57A2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4CD64-9B1A-42B4-A084-60C075D8B4CB}" type="pres">
      <dgm:prSet presAssocID="{C891B3E7-82A8-42C5-B9C6-D1CE980A57A2}" presName="wedge5" presStyleLbl="node1" presStyleIdx="4" presStyleCnt="6"/>
      <dgm:spPr/>
      <dgm:t>
        <a:bodyPr/>
        <a:lstStyle/>
        <a:p>
          <a:endParaRPr lang="en-US"/>
        </a:p>
      </dgm:t>
    </dgm:pt>
    <dgm:pt modelId="{6ABDAAEE-D492-41EC-A125-3BC3E7846C68}" type="pres">
      <dgm:prSet presAssocID="{C891B3E7-82A8-42C5-B9C6-D1CE980A57A2}" presName="dummy5a" presStyleCnt="0"/>
      <dgm:spPr/>
    </dgm:pt>
    <dgm:pt modelId="{55B4127E-9012-475F-B29F-6AF6DF9B606F}" type="pres">
      <dgm:prSet presAssocID="{C891B3E7-82A8-42C5-B9C6-D1CE980A57A2}" presName="dummy5b" presStyleCnt="0"/>
      <dgm:spPr/>
    </dgm:pt>
    <dgm:pt modelId="{4C07517F-420D-466A-89D3-2C21E05C5B24}" type="pres">
      <dgm:prSet presAssocID="{C891B3E7-82A8-42C5-B9C6-D1CE980A57A2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E0BA2-459E-4C82-B778-7F98A1ABED5C}" type="pres">
      <dgm:prSet presAssocID="{C891B3E7-82A8-42C5-B9C6-D1CE980A57A2}" presName="wedge6" presStyleLbl="node1" presStyleIdx="5" presStyleCnt="6"/>
      <dgm:spPr/>
      <dgm:t>
        <a:bodyPr/>
        <a:lstStyle/>
        <a:p>
          <a:endParaRPr lang="en-US"/>
        </a:p>
      </dgm:t>
    </dgm:pt>
    <dgm:pt modelId="{07C523F9-1393-488B-8E20-7A3EDC236433}" type="pres">
      <dgm:prSet presAssocID="{C891B3E7-82A8-42C5-B9C6-D1CE980A57A2}" presName="dummy6a" presStyleCnt="0"/>
      <dgm:spPr/>
    </dgm:pt>
    <dgm:pt modelId="{337B9889-739E-4F26-84C8-5DD15D7D1463}" type="pres">
      <dgm:prSet presAssocID="{C891B3E7-82A8-42C5-B9C6-D1CE980A57A2}" presName="dummy6b" presStyleCnt="0"/>
      <dgm:spPr/>
    </dgm:pt>
    <dgm:pt modelId="{E799CCB2-36E4-4077-B461-708A594E3DE2}" type="pres">
      <dgm:prSet presAssocID="{C891B3E7-82A8-42C5-B9C6-D1CE980A57A2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1B185-A903-44AD-92A2-90EA6988ED5F}" type="pres">
      <dgm:prSet presAssocID="{82A09AD9-6E32-47E3-B1F5-A7C14F8C59D7}" presName="arrowWedge1" presStyleLbl="fgSibTrans2D1" presStyleIdx="0" presStyleCnt="6"/>
      <dgm:spPr/>
    </dgm:pt>
    <dgm:pt modelId="{86912495-30AC-4040-85E4-0209D6BC7F12}" type="pres">
      <dgm:prSet presAssocID="{AE2FBE28-D8E5-4856-B384-50768A400166}" presName="arrowWedge2" presStyleLbl="fgSibTrans2D1" presStyleIdx="1" presStyleCnt="6"/>
      <dgm:spPr/>
    </dgm:pt>
    <dgm:pt modelId="{36F1BD6F-0BA7-4F58-B01E-6CC13DB4F6F7}" type="pres">
      <dgm:prSet presAssocID="{EC24DC1A-4AF9-48E5-A41B-8AC55064EC45}" presName="arrowWedge3" presStyleLbl="fgSibTrans2D1" presStyleIdx="2" presStyleCnt="6"/>
      <dgm:spPr/>
    </dgm:pt>
    <dgm:pt modelId="{F529203B-C5EC-4BA2-BAAC-5A6B76BC180A}" type="pres">
      <dgm:prSet presAssocID="{DEE8EA7F-8D46-4FF5-AEB5-BE47AAC7E15C}" presName="arrowWedge4" presStyleLbl="fgSibTrans2D1" presStyleIdx="3" presStyleCnt="6"/>
      <dgm:spPr/>
    </dgm:pt>
    <dgm:pt modelId="{D3AC54EB-413D-4B65-906A-D8CA45AAFA27}" type="pres">
      <dgm:prSet presAssocID="{3559FADC-0BC3-464F-874B-C91BB33F324C}" presName="arrowWedge5" presStyleLbl="fgSibTrans2D1" presStyleIdx="4" presStyleCnt="6"/>
      <dgm:spPr/>
    </dgm:pt>
    <dgm:pt modelId="{5B69EFA9-8AFA-4EEB-91BF-EA13A28E5E0D}" type="pres">
      <dgm:prSet presAssocID="{0214CBEC-25E1-4C9A-9BE0-EB63FC497084}" presName="arrowWedge6" presStyleLbl="fgSibTrans2D1" presStyleIdx="5" presStyleCnt="6"/>
      <dgm:spPr/>
    </dgm:pt>
  </dgm:ptLst>
  <dgm:cxnLst>
    <dgm:cxn modelId="{2894A557-A90F-4275-94A4-0F62643D465B}" type="presOf" srcId="{636C32D3-E7C2-45C5-9EC1-22F2D81FA953}" destId="{E4DB9339-597F-4EBA-876C-66AF4190958E}" srcOrd="1" destOrd="0" presId="urn:microsoft.com/office/officeart/2005/8/layout/cycle8"/>
    <dgm:cxn modelId="{B385891B-CDEF-4FD0-8780-E3404C6CF291}" type="presOf" srcId="{27E116C2-5D69-4F72-BE8F-2A4787918CDD}" destId="{B62E0BA2-459E-4C82-B778-7F98A1ABED5C}" srcOrd="0" destOrd="0" presId="urn:microsoft.com/office/officeart/2005/8/layout/cycle8"/>
    <dgm:cxn modelId="{3436414E-B9EA-42B7-A626-5E804A2A0DE7}" type="presOf" srcId="{B6B87088-6510-4F12-AA4F-DAF2BE047D05}" destId="{3F5D1761-AF83-4F08-A3CB-AFDDDB681172}" srcOrd="1" destOrd="0" presId="urn:microsoft.com/office/officeart/2005/8/layout/cycle8"/>
    <dgm:cxn modelId="{9C66E1A3-8955-473B-9C06-2E11DFB03E26}" type="presOf" srcId="{4F2BBB8B-C083-42AA-8A49-1FEF42A03475}" destId="{5D14CD64-9B1A-42B4-A084-60C075D8B4CB}" srcOrd="0" destOrd="0" presId="urn:microsoft.com/office/officeart/2005/8/layout/cycle8"/>
    <dgm:cxn modelId="{4C07F0FF-48F1-4813-80DC-77051FB09ABD}" type="presOf" srcId="{C891B3E7-82A8-42C5-B9C6-D1CE980A57A2}" destId="{8BD83FA6-9DC4-4D36-A383-37AAAB353E64}" srcOrd="0" destOrd="0" presId="urn:microsoft.com/office/officeart/2005/8/layout/cycle8"/>
    <dgm:cxn modelId="{296EEF21-9509-423C-984C-0BDA0BE238B0}" srcId="{C891B3E7-82A8-42C5-B9C6-D1CE980A57A2}" destId="{27E116C2-5D69-4F72-BE8F-2A4787918CDD}" srcOrd="5" destOrd="0" parTransId="{56218A7F-0C66-4DAE-8499-863F76ED61A0}" sibTransId="{0214CBEC-25E1-4C9A-9BE0-EB63FC497084}"/>
    <dgm:cxn modelId="{0614F9C7-24E3-4337-8E04-F49DF7B343FF}" type="presOf" srcId="{B6B87088-6510-4F12-AA4F-DAF2BE047D05}" destId="{B5D3EDE0-2FE0-4D8F-95B3-6A6EF35EF653}" srcOrd="0" destOrd="0" presId="urn:microsoft.com/office/officeart/2005/8/layout/cycle8"/>
    <dgm:cxn modelId="{45C64658-EEE7-481F-A0CF-3FB0CCB936A8}" srcId="{C891B3E7-82A8-42C5-B9C6-D1CE980A57A2}" destId="{4F2BBB8B-C083-42AA-8A49-1FEF42A03475}" srcOrd="4" destOrd="0" parTransId="{0D326657-D9A0-400C-840B-0089B94A5DB2}" sibTransId="{3559FADC-0BC3-464F-874B-C91BB33F324C}"/>
    <dgm:cxn modelId="{DA199A47-CD57-4720-B618-1881432AD2EA}" srcId="{C891B3E7-82A8-42C5-B9C6-D1CE980A57A2}" destId="{B6B87088-6510-4F12-AA4F-DAF2BE047D05}" srcOrd="2" destOrd="0" parTransId="{0F00B3E8-B782-464E-87C9-09DF9C173B04}" sibTransId="{EC24DC1A-4AF9-48E5-A41B-8AC55064EC45}"/>
    <dgm:cxn modelId="{BC24810E-E662-4CC6-9A85-08DC8B7698E4}" type="presOf" srcId="{972544D0-8FB8-4334-9137-46D6C1874855}" destId="{DF1EFD60-E21B-4BFC-9D23-0B509AFB03E7}" srcOrd="1" destOrd="0" presId="urn:microsoft.com/office/officeart/2005/8/layout/cycle8"/>
    <dgm:cxn modelId="{91799C1C-60C6-4416-A4E5-2E2976E981EB}" type="presOf" srcId="{4CE16236-8B25-46D7-92CE-27466E48E51D}" destId="{DAD7C6F1-7C48-4F65-8F0C-68002A35893B}" srcOrd="0" destOrd="0" presId="urn:microsoft.com/office/officeart/2005/8/layout/cycle8"/>
    <dgm:cxn modelId="{5BA0A2E8-70F9-4277-9A56-3FCE0EDDE36B}" type="presOf" srcId="{636C32D3-E7C2-45C5-9EC1-22F2D81FA953}" destId="{B978BD6E-CDFF-43AD-941F-4BABDEB89D7D}" srcOrd="0" destOrd="0" presId="urn:microsoft.com/office/officeart/2005/8/layout/cycle8"/>
    <dgm:cxn modelId="{F6740E59-4FCD-4074-A254-A31932E9324B}" type="presOf" srcId="{972544D0-8FB8-4334-9137-46D6C1874855}" destId="{414FCFA7-BD2E-4155-9C27-8132EB21038A}" srcOrd="0" destOrd="0" presId="urn:microsoft.com/office/officeart/2005/8/layout/cycle8"/>
    <dgm:cxn modelId="{292ABEE9-D812-467C-B799-23BDC255D943}" srcId="{C891B3E7-82A8-42C5-B9C6-D1CE980A57A2}" destId="{636C32D3-E7C2-45C5-9EC1-22F2D81FA953}" srcOrd="0" destOrd="0" parTransId="{911EC11D-1087-4991-A493-CEBC54A355DD}" sibTransId="{82A09AD9-6E32-47E3-B1F5-A7C14F8C59D7}"/>
    <dgm:cxn modelId="{1132EAD0-59C6-426F-B1C0-1BB156742605}" type="presOf" srcId="{4F2BBB8B-C083-42AA-8A49-1FEF42A03475}" destId="{4C07517F-420D-466A-89D3-2C21E05C5B24}" srcOrd="1" destOrd="0" presId="urn:microsoft.com/office/officeart/2005/8/layout/cycle8"/>
    <dgm:cxn modelId="{CB9523AB-5FA6-4268-B1BD-F0B9AF1EF082}" srcId="{C891B3E7-82A8-42C5-B9C6-D1CE980A57A2}" destId="{4CE16236-8B25-46D7-92CE-27466E48E51D}" srcOrd="3" destOrd="0" parTransId="{5B84DA4A-5205-49C8-92EC-72989B664406}" sibTransId="{DEE8EA7F-8D46-4FF5-AEB5-BE47AAC7E15C}"/>
    <dgm:cxn modelId="{D0A04D67-4861-4B86-AEAB-0AC676FD1237}" srcId="{C891B3E7-82A8-42C5-B9C6-D1CE980A57A2}" destId="{972544D0-8FB8-4334-9137-46D6C1874855}" srcOrd="1" destOrd="0" parTransId="{53708888-8616-4894-B6F1-38C54D2172D4}" sibTransId="{AE2FBE28-D8E5-4856-B384-50768A400166}"/>
    <dgm:cxn modelId="{6B71A91B-6BCF-440F-8211-0369D21A6954}" type="presOf" srcId="{4CE16236-8B25-46D7-92CE-27466E48E51D}" destId="{9454008D-EA5C-4FA1-A2CC-D47AC27E685A}" srcOrd="1" destOrd="0" presId="urn:microsoft.com/office/officeart/2005/8/layout/cycle8"/>
    <dgm:cxn modelId="{260EB577-C197-40D5-B93F-F43160ECEF2F}" type="presOf" srcId="{27E116C2-5D69-4F72-BE8F-2A4787918CDD}" destId="{E799CCB2-36E4-4077-B461-708A594E3DE2}" srcOrd="1" destOrd="0" presId="urn:microsoft.com/office/officeart/2005/8/layout/cycle8"/>
    <dgm:cxn modelId="{BA7F1A3C-9D64-4E4A-93B9-713F18955604}" type="presParOf" srcId="{8BD83FA6-9DC4-4D36-A383-37AAAB353E64}" destId="{B978BD6E-CDFF-43AD-941F-4BABDEB89D7D}" srcOrd="0" destOrd="0" presId="urn:microsoft.com/office/officeart/2005/8/layout/cycle8"/>
    <dgm:cxn modelId="{D69CCE89-7BDB-4942-863F-50FAFEA3E843}" type="presParOf" srcId="{8BD83FA6-9DC4-4D36-A383-37AAAB353E64}" destId="{EFA9A4BB-8B0C-4C7A-BFE2-C4202CBCDEB8}" srcOrd="1" destOrd="0" presId="urn:microsoft.com/office/officeart/2005/8/layout/cycle8"/>
    <dgm:cxn modelId="{BE8B0DBC-DCF5-4620-8E45-049C6FD792B6}" type="presParOf" srcId="{8BD83FA6-9DC4-4D36-A383-37AAAB353E64}" destId="{E922A291-DF58-492B-8D20-28644EFCCBA7}" srcOrd="2" destOrd="0" presId="urn:microsoft.com/office/officeart/2005/8/layout/cycle8"/>
    <dgm:cxn modelId="{1DA84531-1549-4441-A705-50DEA41B400B}" type="presParOf" srcId="{8BD83FA6-9DC4-4D36-A383-37AAAB353E64}" destId="{E4DB9339-597F-4EBA-876C-66AF4190958E}" srcOrd="3" destOrd="0" presId="urn:microsoft.com/office/officeart/2005/8/layout/cycle8"/>
    <dgm:cxn modelId="{270E2BD2-A486-47CB-84CF-98FB362069BC}" type="presParOf" srcId="{8BD83FA6-9DC4-4D36-A383-37AAAB353E64}" destId="{414FCFA7-BD2E-4155-9C27-8132EB21038A}" srcOrd="4" destOrd="0" presId="urn:microsoft.com/office/officeart/2005/8/layout/cycle8"/>
    <dgm:cxn modelId="{0FCB0DC5-1AA3-4C1A-80D5-1C02BAC8D82D}" type="presParOf" srcId="{8BD83FA6-9DC4-4D36-A383-37AAAB353E64}" destId="{B97EF09D-39E9-4364-8756-1E512C758CF0}" srcOrd="5" destOrd="0" presId="urn:microsoft.com/office/officeart/2005/8/layout/cycle8"/>
    <dgm:cxn modelId="{C0CE198E-0D29-4B7C-BB9A-897ADC15DFEC}" type="presParOf" srcId="{8BD83FA6-9DC4-4D36-A383-37AAAB353E64}" destId="{F240AF45-C5C1-4B82-ADB1-054B4AFF6564}" srcOrd="6" destOrd="0" presId="urn:microsoft.com/office/officeart/2005/8/layout/cycle8"/>
    <dgm:cxn modelId="{7CA926C9-A1AE-443D-BB65-91C842D3D14A}" type="presParOf" srcId="{8BD83FA6-9DC4-4D36-A383-37AAAB353E64}" destId="{DF1EFD60-E21B-4BFC-9D23-0B509AFB03E7}" srcOrd="7" destOrd="0" presId="urn:microsoft.com/office/officeart/2005/8/layout/cycle8"/>
    <dgm:cxn modelId="{5DF83ACE-6AFD-46EC-BD44-809C8584391B}" type="presParOf" srcId="{8BD83FA6-9DC4-4D36-A383-37AAAB353E64}" destId="{B5D3EDE0-2FE0-4D8F-95B3-6A6EF35EF653}" srcOrd="8" destOrd="0" presId="urn:microsoft.com/office/officeart/2005/8/layout/cycle8"/>
    <dgm:cxn modelId="{D89C7A7A-9186-42F9-91B9-7E4689B41E49}" type="presParOf" srcId="{8BD83FA6-9DC4-4D36-A383-37AAAB353E64}" destId="{A6A76FA8-3B40-4E8A-8CD0-D5BB1FECEC8F}" srcOrd="9" destOrd="0" presId="urn:microsoft.com/office/officeart/2005/8/layout/cycle8"/>
    <dgm:cxn modelId="{B4BDB68E-09ED-4C5D-81EC-4BC6065432F9}" type="presParOf" srcId="{8BD83FA6-9DC4-4D36-A383-37AAAB353E64}" destId="{CF936561-4DCF-487B-B473-E60371DDEEEF}" srcOrd="10" destOrd="0" presId="urn:microsoft.com/office/officeart/2005/8/layout/cycle8"/>
    <dgm:cxn modelId="{797E2427-A075-47AC-B8B7-3023B18632D2}" type="presParOf" srcId="{8BD83FA6-9DC4-4D36-A383-37AAAB353E64}" destId="{3F5D1761-AF83-4F08-A3CB-AFDDDB681172}" srcOrd="11" destOrd="0" presId="urn:microsoft.com/office/officeart/2005/8/layout/cycle8"/>
    <dgm:cxn modelId="{1F93B109-05BC-4CB3-8F00-25F7A0B2AE3F}" type="presParOf" srcId="{8BD83FA6-9DC4-4D36-A383-37AAAB353E64}" destId="{DAD7C6F1-7C48-4F65-8F0C-68002A35893B}" srcOrd="12" destOrd="0" presId="urn:microsoft.com/office/officeart/2005/8/layout/cycle8"/>
    <dgm:cxn modelId="{D2C7B4D2-DAF3-4A1A-AC91-E684910AC0F1}" type="presParOf" srcId="{8BD83FA6-9DC4-4D36-A383-37AAAB353E64}" destId="{27B9BEAC-9F44-4BBF-83EA-8A73F114D910}" srcOrd="13" destOrd="0" presId="urn:microsoft.com/office/officeart/2005/8/layout/cycle8"/>
    <dgm:cxn modelId="{07FF3236-BDA1-4C73-8C22-D3038413E1FC}" type="presParOf" srcId="{8BD83FA6-9DC4-4D36-A383-37AAAB353E64}" destId="{7D5EBB2C-4AF2-490B-AC42-07A3B931F652}" srcOrd="14" destOrd="0" presId="urn:microsoft.com/office/officeart/2005/8/layout/cycle8"/>
    <dgm:cxn modelId="{147C3AAB-936C-4F87-8B61-6BACF4D623F2}" type="presParOf" srcId="{8BD83FA6-9DC4-4D36-A383-37AAAB353E64}" destId="{9454008D-EA5C-4FA1-A2CC-D47AC27E685A}" srcOrd="15" destOrd="0" presId="urn:microsoft.com/office/officeart/2005/8/layout/cycle8"/>
    <dgm:cxn modelId="{A67D73CE-35EC-4990-9BFC-327CE0F219F5}" type="presParOf" srcId="{8BD83FA6-9DC4-4D36-A383-37AAAB353E64}" destId="{5D14CD64-9B1A-42B4-A084-60C075D8B4CB}" srcOrd="16" destOrd="0" presId="urn:microsoft.com/office/officeart/2005/8/layout/cycle8"/>
    <dgm:cxn modelId="{3A6D5E85-BCD1-4544-A73F-FAF60F2EEE22}" type="presParOf" srcId="{8BD83FA6-9DC4-4D36-A383-37AAAB353E64}" destId="{6ABDAAEE-D492-41EC-A125-3BC3E7846C68}" srcOrd="17" destOrd="0" presId="urn:microsoft.com/office/officeart/2005/8/layout/cycle8"/>
    <dgm:cxn modelId="{92D246E7-5ABB-4934-B39E-00C96828900B}" type="presParOf" srcId="{8BD83FA6-9DC4-4D36-A383-37AAAB353E64}" destId="{55B4127E-9012-475F-B29F-6AF6DF9B606F}" srcOrd="18" destOrd="0" presId="urn:microsoft.com/office/officeart/2005/8/layout/cycle8"/>
    <dgm:cxn modelId="{C093DE50-6693-47C3-A006-5DD595AB9A22}" type="presParOf" srcId="{8BD83FA6-9DC4-4D36-A383-37AAAB353E64}" destId="{4C07517F-420D-466A-89D3-2C21E05C5B24}" srcOrd="19" destOrd="0" presId="urn:microsoft.com/office/officeart/2005/8/layout/cycle8"/>
    <dgm:cxn modelId="{18A3BBED-EF66-4010-8B08-98A39BCDC03A}" type="presParOf" srcId="{8BD83FA6-9DC4-4D36-A383-37AAAB353E64}" destId="{B62E0BA2-459E-4C82-B778-7F98A1ABED5C}" srcOrd="20" destOrd="0" presId="urn:microsoft.com/office/officeart/2005/8/layout/cycle8"/>
    <dgm:cxn modelId="{470340B9-EED1-49C6-ABE5-82B2F3CABE82}" type="presParOf" srcId="{8BD83FA6-9DC4-4D36-A383-37AAAB353E64}" destId="{07C523F9-1393-488B-8E20-7A3EDC236433}" srcOrd="21" destOrd="0" presId="urn:microsoft.com/office/officeart/2005/8/layout/cycle8"/>
    <dgm:cxn modelId="{415D8B94-855C-491C-9FE6-3C5772226ADE}" type="presParOf" srcId="{8BD83FA6-9DC4-4D36-A383-37AAAB353E64}" destId="{337B9889-739E-4F26-84C8-5DD15D7D1463}" srcOrd="22" destOrd="0" presId="urn:microsoft.com/office/officeart/2005/8/layout/cycle8"/>
    <dgm:cxn modelId="{D3EE2AF1-5235-4836-86F0-DE85C3D60D35}" type="presParOf" srcId="{8BD83FA6-9DC4-4D36-A383-37AAAB353E64}" destId="{E799CCB2-36E4-4077-B461-708A594E3DE2}" srcOrd="23" destOrd="0" presId="urn:microsoft.com/office/officeart/2005/8/layout/cycle8"/>
    <dgm:cxn modelId="{F11B8660-4498-4D5F-ACB4-27AA7A01C02B}" type="presParOf" srcId="{8BD83FA6-9DC4-4D36-A383-37AAAB353E64}" destId="{4B51B185-A903-44AD-92A2-90EA6988ED5F}" srcOrd="24" destOrd="0" presId="urn:microsoft.com/office/officeart/2005/8/layout/cycle8"/>
    <dgm:cxn modelId="{9968E217-BA3F-4F2F-845A-73D9D750B274}" type="presParOf" srcId="{8BD83FA6-9DC4-4D36-A383-37AAAB353E64}" destId="{86912495-30AC-4040-85E4-0209D6BC7F12}" srcOrd="25" destOrd="0" presId="urn:microsoft.com/office/officeart/2005/8/layout/cycle8"/>
    <dgm:cxn modelId="{B2DD1B21-4F18-4AAA-A1D9-B46B0904D4A1}" type="presParOf" srcId="{8BD83FA6-9DC4-4D36-A383-37AAAB353E64}" destId="{36F1BD6F-0BA7-4F58-B01E-6CC13DB4F6F7}" srcOrd="26" destOrd="0" presId="urn:microsoft.com/office/officeart/2005/8/layout/cycle8"/>
    <dgm:cxn modelId="{F88F5F7A-9927-47B9-A96E-33047C404FE7}" type="presParOf" srcId="{8BD83FA6-9DC4-4D36-A383-37AAAB353E64}" destId="{F529203B-C5EC-4BA2-BAAC-5A6B76BC180A}" srcOrd="27" destOrd="0" presId="urn:microsoft.com/office/officeart/2005/8/layout/cycle8"/>
    <dgm:cxn modelId="{6D27EE3B-524A-4D34-8173-2B657358A4CF}" type="presParOf" srcId="{8BD83FA6-9DC4-4D36-A383-37AAAB353E64}" destId="{D3AC54EB-413D-4B65-906A-D8CA45AAFA27}" srcOrd="28" destOrd="0" presId="urn:microsoft.com/office/officeart/2005/8/layout/cycle8"/>
    <dgm:cxn modelId="{15CD4807-8581-4E1C-8666-B1D6F3E986AA}" type="presParOf" srcId="{8BD83FA6-9DC4-4D36-A383-37AAAB353E64}" destId="{5B69EFA9-8AFA-4EEB-91BF-EA13A28E5E0D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26CC4A-AD9E-4F68-9187-887160B1E783}" type="doc">
      <dgm:prSet loTypeId="urn:microsoft.com/office/officeart/2008/layout/AlternatingHexagons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67FC28-7F05-4C15-A8E5-6915174A19CF}">
      <dgm:prSet phldrT="[Text]"/>
      <dgm:spPr/>
      <dgm:t>
        <a:bodyPr/>
        <a:lstStyle/>
        <a:p>
          <a:r>
            <a:rPr lang="id-ID" dirty="0"/>
            <a:t>Perutusan Tetap RI (PTRI)</a:t>
          </a:r>
          <a:endParaRPr lang="en-US" dirty="0"/>
        </a:p>
      </dgm:t>
    </dgm:pt>
    <dgm:pt modelId="{2FB7D925-BCD4-4826-82D1-5266707834CD}" type="parTrans" cxnId="{FBB544F3-98F9-41E8-BFAF-B11E66687DBC}">
      <dgm:prSet/>
      <dgm:spPr/>
      <dgm:t>
        <a:bodyPr/>
        <a:lstStyle/>
        <a:p>
          <a:endParaRPr lang="en-US"/>
        </a:p>
      </dgm:t>
    </dgm:pt>
    <dgm:pt modelId="{4F5D701D-4CC2-49D5-9ADF-9A624A3D0A8F}" type="sibTrans" cxnId="{FBB544F3-98F9-41E8-BFAF-B11E66687DBC}">
      <dgm:prSet/>
      <dgm:spPr/>
      <dgm:t>
        <a:bodyPr/>
        <a:lstStyle/>
        <a:p>
          <a:endParaRPr lang="en-US"/>
        </a:p>
      </dgm:t>
    </dgm:pt>
    <dgm:pt modelId="{B8DBA9AE-5B76-480C-99D5-53C86F4B838D}">
      <dgm:prSet phldrT="[Text]"/>
      <dgm:spPr/>
      <dgm:t>
        <a:bodyPr/>
        <a:lstStyle/>
        <a:p>
          <a:r>
            <a:rPr lang="id-ID" dirty="0"/>
            <a:t>Perwakilan multilateral</a:t>
          </a:r>
        </a:p>
        <a:p>
          <a:r>
            <a:rPr lang="id-ID" dirty="0"/>
            <a:t>Akreditasi ke PBB dan organisasi internasional</a:t>
          </a:r>
          <a:endParaRPr lang="en-US" dirty="0"/>
        </a:p>
      </dgm:t>
    </dgm:pt>
    <dgm:pt modelId="{41AE5BA2-DAD5-4313-8FF2-D0A6CF2752BC}" type="parTrans" cxnId="{81842558-B13F-4972-BC1B-18E7789AB63B}">
      <dgm:prSet/>
      <dgm:spPr/>
      <dgm:t>
        <a:bodyPr/>
        <a:lstStyle/>
        <a:p>
          <a:endParaRPr lang="en-US"/>
        </a:p>
      </dgm:t>
    </dgm:pt>
    <dgm:pt modelId="{0EFE0C83-1579-4B4B-A04D-C7556889DAA7}" type="sibTrans" cxnId="{81842558-B13F-4972-BC1B-18E7789AB63B}">
      <dgm:prSet/>
      <dgm:spPr/>
      <dgm:t>
        <a:bodyPr/>
        <a:lstStyle/>
        <a:p>
          <a:endParaRPr lang="en-US"/>
        </a:p>
      </dgm:t>
    </dgm:pt>
    <dgm:pt modelId="{9B1C8599-256B-4314-954D-1DB8BD538B09}">
      <dgm:prSet phldrT="[Text]"/>
      <dgm:spPr/>
      <dgm:t>
        <a:bodyPr/>
        <a:lstStyle/>
        <a:p>
          <a:r>
            <a:rPr lang="id-ID" dirty="0"/>
            <a:t>Kedutaan Besar RI (KBRI)</a:t>
          </a:r>
          <a:endParaRPr lang="en-US" dirty="0"/>
        </a:p>
      </dgm:t>
    </dgm:pt>
    <dgm:pt modelId="{6791619F-1C01-421C-96F4-9014C325AB1E}" type="parTrans" cxnId="{D992AE06-DE1B-4675-BC9D-230290E94FC4}">
      <dgm:prSet/>
      <dgm:spPr/>
      <dgm:t>
        <a:bodyPr/>
        <a:lstStyle/>
        <a:p>
          <a:endParaRPr lang="en-US"/>
        </a:p>
      </dgm:t>
    </dgm:pt>
    <dgm:pt modelId="{AAAE19BC-6957-4C49-BEBF-C9B7EDFBDDE7}" type="sibTrans" cxnId="{D992AE06-DE1B-4675-BC9D-230290E94FC4}">
      <dgm:prSet/>
      <dgm:spPr/>
      <dgm:t>
        <a:bodyPr/>
        <a:lstStyle/>
        <a:p>
          <a:endParaRPr lang="en-US"/>
        </a:p>
      </dgm:t>
    </dgm:pt>
    <dgm:pt modelId="{859BA092-DE79-43A5-A78F-176ECD8B525E}">
      <dgm:prSet phldrT="[Text]"/>
      <dgm:spPr/>
      <dgm:t>
        <a:bodyPr/>
        <a:lstStyle/>
        <a:p>
          <a:r>
            <a:rPr lang="id-ID" dirty="0"/>
            <a:t>Perwakilan bilateral </a:t>
          </a:r>
        </a:p>
        <a:p>
          <a:r>
            <a:rPr lang="id-ID" dirty="0"/>
            <a:t>Berkedudukan di ibukota negara akreditasi</a:t>
          </a:r>
        </a:p>
        <a:p>
          <a:r>
            <a:rPr lang="id-ID" dirty="0"/>
            <a:t>95 KBRI</a:t>
          </a:r>
        </a:p>
      </dgm:t>
    </dgm:pt>
    <dgm:pt modelId="{87044AD7-ED14-466A-919C-0E19CF80AFD6}" type="parTrans" cxnId="{4DDE3EEE-156A-41C2-9AFE-7F4AB13162A7}">
      <dgm:prSet/>
      <dgm:spPr/>
      <dgm:t>
        <a:bodyPr/>
        <a:lstStyle/>
        <a:p>
          <a:endParaRPr lang="en-US"/>
        </a:p>
      </dgm:t>
    </dgm:pt>
    <dgm:pt modelId="{6EF92BCD-2B36-46D8-8A75-AC4424F7A06A}" type="sibTrans" cxnId="{4DDE3EEE-156A-41C2-9AFE-7F4AB13162A7}">
      <dgm:prSet/>
      <dgm:spPr/>
      <dgm:t>
        <a:bodyPr/>
        <a:lstStyle/>
        <a:p>
          <a:endParaRPr lang="en-US"/>
        </a:p>
      </dgm:t>
    </dgm:pt>
    <dgm:pt modelId="{A63A4FE9-58F9-49A7-BD7A-378A7479999F}">
      <dgm:prSet phldrT="[Text]" custT="1"/>
      <dgm:spPr/>
      <dgm:t>
        <a:bodyPr/>
        <a:lstStyle/>
        <a:p>
          <a:r>
            <a:rPr lang="id-ID" sz="1600" dirty="0"/>
            <a:t>Konsulat Jenderal RI (KJRI/KRI)</a:t>
          </a:r>
          <a:endParaRPr lang="en-US" sz="1600" dirty="0"/>
        </a:p>
      </dgm:t>
    </dgm:pt>
    <dgm:pt modelId="{D7F4B532-2083-482B-8D5B-FECC3200ED8B}" type="parTrans" cxnId="{E71E45C5-B5C2-4134-8EA0-AFEA30D97012}">
      <dgm:prSet/>
      <dgm:spPr/>
      <dgm:t>
        <a:bodyPr/>
        <a:lstStyle/>
        <a:p>
          <a:endParaRPr lang="en-US"/>
        </a:p>
      </dgm:t>
    </dgm:pt>
    <dgm:pt modelId="{840EC29C-2092-47DA-9491-BB4A64606935}" type="sibTrans" cxnId="{E71E45C5-B5C2-4134-8EA0-AFEA30D97012}">
      <dgm:prSet/>
      <dgm:spPr/>
      <dgm:t>
        <a:bodyPr/>
        <a:lstStyle/>
        <a:p>
          <a:endParaRPr lang="en-US"/>
        </a:p>
      </dgm:t>
    </dgm:pt>
    <dgm:pt modelId="{D38733F6-583E-41E3-890A-6C8A6D46CFBB}">
      <dgm:prSet phldrT="[Text]"/>
      <dgm:spPr/>
      <dgm:t>
        <a:bodyPr/>
        <a:lstStyle/>
        <a:p>
          <a:r>
            <a:rPr lang="id-ID" dirty="0"/>
            <a:t>Berkedudukan di kota besar</a:t>
          </a:r>
        </a:p>
        <a:p>
          <a:r>
            <a:rPr lang="id-ID" dirty="0"/>
            <a:t>30 KJRI, 4 KRI</a:t>
          </a:r>
          <a:endParaRPr lang="en-US" dirty="0"/>
        </a:p>
      </dgm:t>
    </dgm:pt>
    <dgm:pt modelId="{A7A1E9A8-C164-4E3E-A1B9-80C299C5A252}" type="parTrans" cxnId="{A246949E-6D5E-4346-8A5A-5240FEC5D2E4}">
      <dgm:prSet/>
      <dgm:spPr/>
      <dgm:t>
        <a:bodyPr/>
        <a:lstStyle/>
        <a:p>
          <a:endParaRPr lang="en-US"/>
        </a:p>
      </dgm:t>
    </dgm:pt>
    <dgm:pt modelId="{D40D0A53-7FB8-4D42-A990-1C9F4BD6DF34}" type="sibTrans" cxnId="{A246949E-6D5E-4346-8A5A-5240FEC5D2E4}">
      <dgm:prSet/>
      <dgm:spPr/>
      <dgm:t>
        <a:bodyPr/>
        <a:lstStyle/>
        <a:p>
          <a:endParaRPr lang="en-US"/>
        </a:p>
      </dgm:t>
    </dgm:pt>
    <dgm:pt modelId="{0E3BBFE7-8CA0-4D8F-8EB6-F3D0D9BEE8AD}">
      <dgm:prSet phldrT="[Text]"/>
      <dgm:spPr/>
      <dgm:t>
        <a:bodyPr/>
        <a:lstStyle/>
        <a:p>
          <a:r>
            <a:rPr lang="id-ID" dirty="0"/>
            <a:t>3 PTRI: New York, Jenewa, Jakarta</a:t>
          </a:r>
          <a:endParaRPr lang="en-US" dirty="0"/>
        </a:p>
      </dgm:t>
    </dgm:pt>
    <dgm:pt modelId="{8618BCF9-5D83-4AB2-974D-70D109F8A45C}" type="parTrans" cxnId="{8EFF1D66-1B36-4F09-A602-83B1EDB90C92}">
      <dgm:prSet/>
      <dgm:spPr/>
      <dgm:t>
        <a:bodyPr/>
        <a:lstStyle/>
        <a:p>
          <a:endParaRPr lang="en-US"/>
        </a:p>
      </dgm:t>
    </dgm:pt>
    <dgm:pt modelId="{9BE47CE4-D2C9-4747-8500-4B1B0D58DAF1}" type="sibTrans" cxnId="{8EFF1D66-1B36-4F09-A602-83B1EDB90C92}">
      <dgm:prSet/>
      <dgm:spPr/>
      <dgm:t>
        <a:bodyPr/>
        <a:lstStyle/>
        <a:p>
          <a:endParaRPr lang="en-US"/>
        </a:p>
      </dgm:t>
    </dgm:pt>
    <dgm:pt modelId="{931BAD8D-2A6D-45FB-BB4D-6FC7CDA7F23C}" type="pres">
      <dgm:prSet presAssocID="{F426CC4A-AD9E-4F68-9187-887160B1E78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167B1D6-CAB1-4BCE-B562-0363A8094311}" type="pres">
      <dgm:prSet presAssocID="{B467FC28-7F05-4C15-A8E5-6915174A19CF}" presName="composite" presStyleCnt="0"/>
      <dgm:spPr/>
    </dgm:pt>
    <dgm:pt modelId="{8EAF1481-4C4D-4FC4-855E-5872CC450A47}" type="pres">
      <dgm:prSet presAssocID="{B467FC28-7F05-4C15-A8E5-6915174A19C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2FD75-3366-4093-9599-C1919F3C4946}" type="pres">
      <dgm:prSet presAssocID="{B467FC28-7F05-4C15-A8E5-6915174A19C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1405B-2986-4856-BF7A-8CC2B2D105C4}" type="pres">
      <dgm:prSet presAssocID="{B467FC28-7F05-4C15-A8E5-6915174A19CF}" presName="BalanceSpacing" presStyleCnt="0"/>
      <dgm:spPr/>
    </dgm:pt>
    <dgm:pt modelId="{BC6445F8-CD54-4DB9-920E-472BDBE78969}" type="pres">
      <dgm:prSet presAssocID="{B467FC28-7F05-4C15-A8E5-6915174A19CF}" presName="BalanceSpacing1" presStyleCnt="0"/>
      <dgm:spPr/>
    </dgm:pt>
    <dgm:pt modelId="{1D63A5A5-F257-4D40-BD03-070C63DBDCFD}" type="pres">
      <dgm:prSet presAssocID="{4F5D701D-4CC2-49D5-9ADF-9A624A3D0A8F}" presName="Accent1Text" presStyleLbl="node1" presStyleIdx="1" presStyleCnt="6"/>
      <dgm:spPr/>
      <dgm:t>
        <a:bodyPr/>
        <a:lstStyle/>
        <a:p>
          <a:endParaRPr lang="en-US"/>
        </a:p>
      </dgm:t>
    </dgm:pt>
    <dgm:pt modelId="{DCB0FAE2-6607-4E2C-8183-F1576F9BB1C3}" type="pres">
      <dgm:prSet presAssocID="{4F5D701D-4CC2-49D5-9ADF-9A624A3D0A8F}" presName="spaceBetweenRectangles" presStyleCnt="0"/>
      <dgm:spPr/>
    </dgm:pt>
    <dgm:pt modelId="{F1662479-E5CA-4E57-A046-34095F349D49}" type="pres">
      <dgm:prSet presAssocID="{9B1C8599-256B-4314-954D-1DB8BD538B09}" presName="composite" presStyleCnt="0"/>
      <dgm:spPr/>
    </dgm:pt>
    <dgm:pt modelId="{E56DF829-F35A-4DC0-9B43-210DC20B506C}" type="pres">
      <dgm:prSet presAssocID="{9B1C8599-256B-4314-954D-1DB8BD538B0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C9DBD-1183-4C0A-BD58-072EE5D783EB}" type="pres">
      <dgm:prSet presAssocID="{9B1C8599-256B-4314-954D-1DB8BD538B0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A96C8-C663-419D-B855-2380BC3744AD}" type="pres">
      <dgm:prSet presAssocID="{9B1C8599-256B-4314-954D-1DB8BD538B09}" presName="BalanceSpacing" presStyleCnt="0"/>
      <dgm:spPr/>
    </dgm:pt>
    <dgm:pt modelId="{F913CBD3-CD01-4598-B033-FDC55D2DFEB2}" type="pres">
      <dgm:prSet presAssocID="{9B1C8599-256B-4314-954D-1DB8BD538B09}" presName="BalanceSpacing1" presStyleCnt="0"/>
      <dgm:spPr/>
    </dgm:pt>
    <dgm:pt modelId="{74D4DB26-C228-436A-9AFF-5F174195AF64}" type="pres">
      <dgm:prSet presAssocID="{AAAE19BC-6957-4C49-BEBF-C9B7EDFBDDE7}" presName="Accent1Text" presStyleLbl="node1" presStyleIdx="3" presStyleCnt="6"/>
      <dgm:spPr/>
      <dgm:t>
        <a:bodyPr/>
        <a:lstStyle/>
        <a:p>
          <a:endParaRPr lang="en-US"/>
        </a:p>
      </dgm:t>
    </dgm:pt>
    <dgm:pt modelId="{1D802166-FB8F-4840-BCA1-E01FEFAED8B0}" type="pres">
      <dgm:prSet presAssocID="{AAAE19BC-6957-4C49-BEBF-C9B7EDFBDDE7}" presName="spaceBetweenRectangles" presStyleCnt="0"/>
      <dgm:spPr/>
    </dgm:pt>
    <dgm:pt modelId="{A4314981-A1AD-4CDC-B7E8-F77846F4A5B4}" type="pres">
      <dgm:prSet presAssocID="{A63A4FE9-58F9-49A7-BD7A-378A7479999F}" presName="composite" presStyleCnt="0"/>
      <dgm:spPr/>
    </dgm:pt>
    <dgm:pt modelId="{ED25AE3D-26CB-418C-909D-E8E0533B347E}" type="pres">
      <dgm:prSet presAssocID="{A63A4FE9-58F9-49A7-BD7A-378A7479999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A09836-43E3-4677-B607-A449C33F0CBC}" type="pres">
      <dgm:prSet presAssocID="{A63A4FE9-58F9-49A7-BD7A-378A7479999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22BEF-112B-437C-9AB6-340BD5E90074}" type="pres">
      <dgm:prSet presAssocID="{A63A4FE9-58F9-49A7-BD7A-378A7479999F}" presName="BalanceSpacing" presStyleCnt="0"/>
      <dgm:spPr/>
    </dgm:pt>
    <dgm:pt modelId="{DD657303-0902-4367-81D0-81212A4AB379}" type="pres">
      <dgm:prSet presAssocID="{A63A4FE9-58F9-49A7-BD7A-378A7479999F}" presName="BalanceSpacing1" presStyleCnt="0"/>
      <dgm:spPr/>
    </dgm:pt>
    <dgm:pt modelId="{52A16A21-D095-4B0D-A606-0EF812890B46}" type="pres">
      <dgm:prSet presAssocID="{840EC29C-2092-47DA-9491-BB4A64606935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2548F13C-6095-4642-A5F7-F461A8247C9B}" type="presOf" srcId="{B8DBA9AE-5B76-480C-99D5-53C86F4B838D}" destId="{FCF2FD75-3366-4093-9599-C1919F3C4946}" srcOrd="0" destOrd="0" presId="urn:microsoft.com/office/officeart/2008/layout/AlternatingHexagons"/>
    <dgm:cxn modelId="{7D019403-B075-49EA-BB65-F415A22DB913}" type="presOf" srcId="{F426CC4A-AD9E-4F68-9187-887160B1E783}" destId="{931BAD8D-2A6D-45FB-BB4D-6FC7CDA7F23C}" srcOrd="0" destOrd="0" presId="urn:microsoft.com/office/officeart/2008/layout/AlternatingHexagons"/>
    <dgm:cxn modelId="{AEC608E7-2C69-44B6-ABA1-563D334AA1E7}" type="presOf" srcId="{0E3BBFE7-8CA0-4D8F-8EB6-F3D0D9BEE8AD}" destId="{FCF2FD75-3366-4093-9599-C1919F3C4946}" srcOrd="0" destOrd="1" presId="urn:microsoft.com/office/officeart/2008/layout/AlternatingHexagons"/>
    <dgm:cxn modelId="{A246949E-6D5E-4346-8A5A-5240FEC5D2E4}" srcId="{A63A4FE9-58F9-49A7-BD7A-378A7479999F}" destId="{D38733F6-583E-41E3-890A-6C8A6D46CFBB}" srcOrd="0" destOrd="0" parTransId="{A7A1E9A8-C164-4E3E-A1B9-80C299C5A252}" sibTransId="{D40D0A53-7FB8-4D42-A990-1C9F4BD6DF34}"/>
    <dgm:cxn modelId="{E71E45C5-B5C2-4134-8EA0-AFEA30D97012}" srcId="{F426CC4A-AD9E-4F68-9187-887160B1E783}" destId="{A63A4FE9-58F9-49A7-BD7A-378A7479999F}" srcOrd="2" destOrd="0" parTransId="{D7F4B532-2083-482B-8D5B-FECC3200ED8B}" sibTransId="{840EC29C-2092-47DA-9491-BB4A64606935}"/>
    <dgm:cxn modelId="{1BFFF0CA-884B-4F4C-A825-D7219E633A8F}" type="presOf" srcId="{859BA092-DE79-43A5-A78F-176ECD8B525E}" destId="{326C9DBD-1183-4C0A-BD58-072EE5D783EB}" srcOrd="0" destOrd="0" presId="urn:microsoft.com/office/officeart/2008/layout/AlternatingHexagons"/>
    <dgm:cxn modelId="{A28E5861-5FD2-40F2-A751-0E814319373B}" type="presOf" srcId="{A63A4FE9-58F9-49A7-BD7A-378A7479999F}" destId="{ED25AE3D-26CB-418C-909D-E8E0533B347E}" srcOrd="0" destOrd="0" presId="urn:microsoft.com/office/officeart/2008/layout/AlternatingHexagons"/>
    <dgm:cxn modelId="{D992AE06-DE1B-4675-BC9D-230290E94FC4}" srcId="{F426CC4A-AD9E-4F68-9187-887160B1E783}" destId="{9B1C8599-256B-4314-954D-1DB8BD538B09}" srcOrd="1" destOrd="0" parTransId="{6791619F-1C01-421C-96F4-9014C325AB1E}" sibTransId="{AAAE19BC-6957-4C49-BEBF-C9B7EDFBDDE7}"/>
    <dgm:cxn modelId="{8EFF1D66-1B36-4F09-A602-83B1EDB90C92}" srcId="{B467FC28-7F05-4C15-A8E5-6915174A19CF}" destId="{0E3BBFE7-8CA0-4D8F-8EB6-F3D0D9BEE8AD}" srcOrd="1" destOrd="0" parTransId="{8618BCF9-5D83-4AB2-974D-70D109F8A45C}" sibTransId="{9BE47CE4-D2C9-4747-8500-4B1B0D58DAF1}"/>
    <dgm:cxn modelId="{58C20F43-A448-475F-B920-6BFCC4046EE9}" type="presOf" srcId="{B467FC28-7F05-4C15-A8E5-6915174A19CF}" destId="{8EAF1481-4C4D-4FC4-855E-5872CC450A47}" srcOrd="0" destOrd="0" presId="urn:microsoft.com/office/officeart/2008/layout/AlternatingHexagons"/>
    <dgm:cxn modelId="{154A74AB-0C28-4C30-B79F-C21D309882FE}" type="presOf" srcId="{840EC29C-2092-47DA-9491-BB4A64606935}" destId="{52A16A21-D095-4B0D-A606-0EF812890B46}" srcOrd="0" destOrd="0" presId="urn:microsoft.com/office/officeart/2008/layout/AlternatingHexagons"/>
    <dgm:cxn modelId="{81842558-B13F-4972-BC1B-18E7789AB63B}" srcId="{B467FC28-7F05-4C15-A8E5-6915174A19CF}" destId="{B8DBA9AE-5B76-480C-99D5-53C86F4B838D}" srcOrd="0" destOrd="0" parTransId="{41AE5BA2-DAD5-4313-8FF2-D0A6CF2752BC}" sibTransId="{0EFE0C83-1579-4B4B-A04D-C7556889DAA7}"/>
    <dgm:cxn modelId="{DBB67F0F-732E-4EEF-8ED5-3ECCFFCA60E7}" type="presOf" srcId="{D38733F6-583E-41E3-890A-6C8A6D46CFBB}" destId="{05A09836-43E3-4677-B607-A449C33F0CBC}" srcOrd="0" destOrd="0" presId="urn:microsoft.com/office/officeart/2008/layout/AlternatingHexagons"/>
    <dgm:cxn modelId="{FBB544F3-98F9-41E8-BFAF-B11E66687DBC}" srcId="{F426CC4A-AD9E-4F68-9187-887160B1E783}" destId="{B467FC28-7F05-4C15-A8E5-6915174A19CF}" srcOrd="0" destOrd="0" parTransId="{2FB7D925-BCD4-4826-82D1-5266707834CD}" sibTransId="{4F5D701D-4CC2-49D5-9ADF-9A624A3D0A8F}"/>
    <dgm:cxn modelId="{E0B30ADC-8CF4-4BB2-9F3C-C84316FA6D36}" type="presOf" srcId="{4F5D701D-4CC2-49D5-9ADF-9A624A3D0A8F}" destId="{1D63A5A5-F257-4D40-BD03-070C63DBDCFD}" srcOrd="0" destOrd="0" presId="urn:microsoft.com/office/officeart/2008/layout/AlternatingHexagons"/>
    <dgm:cxn modelId="{ED9F032F-45A7-4025-89AA-0780ECA52EF8}" type="presOf" srcId="{AAAE19BC-6957-4C49-BEBF-C9B7EDFBDDE7}" destId="{74D4DB26-C228-436A-9AFF-5F174195AF64}" srcOrd="0" destOrd="0" presId="urn:microsoft.com/office/officeart/2008/layout/AlternatingHexagons"/>
    <dgm:cxn modelId="{B32CDC3B-A385-4ECA-ABEC-7F2F82409713}" type="presOf" srcId="{9B1C8599-256B-4314-954D-1DB8BD538B09}" destId="{E56DF829-F35A-4DC0-9B43-210DC20B506C}" srcOrd="0" destOrd="0" presId="urn:microsoft.com/office/officeart/2008/layout/AlternatingHexagons"/>
    <dgm:cxn modelId="{4DDE3EEE-156A-41C2-9AFE-7F4AB13162A7}" srcId="{9B1C8599-256B-4314-954D-1DB8BD538B09}" destId="{859BA092-DE79-43A5-A78F-176ECD8B525E}" srcOrd="0" destOrd="0" parTransId="{87044AD7-ED14-466A-919C-0E19CF80AFD6}" sibTransId="{6EF92BCD-2B36-46D8-8A75-AC4424F7A06A}"/>
    <dgm:cxn modelId="{6C5820D9-B73B-4C90-AD8C-3B33F552F2CD}" type="presParOf" srcId="{931BAD8D-2A6D-45FB-BB4D-6FC7CDA7F23C}" destId="{5167B1D6-CAB1-4BCE-B562-0363A8094311}" srcOrd="0" destOrd="0" presId="urn:microsoft.com/office/officeart/2008/layout/AlternatingHexagons"/>
    <dgm:cxn modelId="{61A26E82-2C65-45A6-91BF-E521EFB88BEF}" type="presParOf" srcId="{5167B1D6-CAB1-4BCE-B562-0363A8094311}" destId="{8EAF1481-4C4D-4FC4-855E-5872CC450A47}" srcOrd="0" destOrd="0" presId="urn:microsoft.com/office/officeart/2008/layout/AlternatingHexagons"/>
    <dgm:cxn modelId="{1016AEF7-4DE5-446F-A94F-8014BC6E49B7}" type="presParOf" srcId="{5167B1D6-CAB1-4BCE-B562-0363A8094311}" destId="{FCF2FD75-3366-4093-9599-C1919F3C4946}" srcOrd="1" destOrd="0" presId="urn:microsoft.com/office/officeart/2008/layout/AlternatingHexagons"/>
    <dgm:cxn modelId="{F9C50095-1EED-4123-BA73-CB53ACEF7E31}" type="presParOf" srcId="{5167B1D6-CAB1-4BCE-B562-0363A8094311}" destId="{52A1405B-2986-4856-BF7A-8CC2B2D105C4}" srcOrd="2" destOrd="0" presId="urn:microsoft.com/office/officeart/2008/layout/AlternatingHexagons"/>
    <dgm:cxn modelId="{CDE041F1-BAB1-4362-85BD-192F31A14213}" type="presParOf" srcId="{5167B1D6-CAB1-4BCE-B562-0363A8094311}" destId="{BC6445F8-CD54-4DB9-920E-472BDBE78969}" srcOrd="3" destOrd="0" presId="urn:microsoft.com/office/officeart/2008/layout/AlternatingHexagons"/>
    <dgm:cxn modelId="{E432A8E1-89DE-401C-83F8-68391539B053}" type="presParOf" srcId="{5167B1D6-CAB1-4BCE-B562-0363A8094311}" destId="{1D63A5A5-F257-4D40-BD03-070C63DBDCFD}" srcOrd="4" destOrd="0" presId="urn:microsoft.com/office/officeart/2008/layout/AlternatingHexagons"/>
    <dgm:cxn modelId="{6ABB31A6-D275-45F0-808F-2260F9FE79ED}" type="presParOf" srcId="{931BAD8D-2A6D-45FB-BB4D-6FC7CDA7F23C}" destId="{DCB0FAE2-6607-4E2C-8183-F1576F9BB1C3}" srcOrd="1" destOrd="0" presId="urn:microsoft.com/office/officeart/2008/layout/AlternatingHexagons"/>
    <dgm:cxn modelId="{F0F2F570-1A79-4E66-84A2-403890DE6E95}" type="presParOf" srcId="{931BAD8D-2A6D-45FB-BB4D-6FC7CDA7F23C}" destId="{F1662479-E5CA-4E57-A046-34095F349D49}" srcOrd="2" destOrd="0" presId="urn:microsoft.com/office/officeart/2008/layout/AlternatingHexagons"/>
    <dgm:cxn modelId="{20FACEAB-4870-4B41-A6B6-D2100EA59E25}" type="presParOf" srcId="{F1662479-E5CA-4E57-A046-34095F349D49}" destId="{E56DF829-F35A-4DC0-9B43-210DC20B506C}" srcOrd="0" destOrd="0" presId="urn:microsoft.com/office/officeart/2008/layout/AlternatingHexagons"/>
    <dgm:cxn modelId="{9BECA421-48C5-4F69-8C89-93F7AB9959F7}" type="presParOf" srcId="{F1662479-E5CA-4E57-A046-34095F349D49}" destId="{326C9DBD-1183-4C0A-BD58-072EE5D783EB}" srcOrd="1" destOrd="0" presId="urn:microsoft.com/office/officeart/2008/layout/AlternatingHexagons"/>
    <dgm:cxn modelId="{9881D6A9-B589-4851-A5C1-873EE91A7A02}" type="presParOf" srcId="{F1662479-E5CA-4E57-A046-34095F349D49}" destId="{713A96C8-C663-419D-B855-2380BC3744AD}" srcOrd="2" destOrd="0" presId="urn:microsoft.com/office/officeart/2008/layout/AlternatingHexagons"/>
    <dgm:cxn modelId="{A650B16C-0EB2-4B3A-93D4-6513DC9814D8}" type="presParOf" srcId="{F1662479-E5CA-4E57-A046-34095F349D49}" destId="{F913CBD3-CD01-4598-B033-FDC55D2DFEB2}" srcOrd="3" destOrd="0" presId="urn:microsoft.com/office/officeart/2008/layout/AlternatingHexagons"/>
    <dgm:cxn modelId="{B29C3B2C-2D43-45FB-ADC7-A6FB5AC6F752}" type="presParOf" srcId="{F1662479-E5CA-4E57-A046-34095F349D49}" destId="{74D4DB26-C228-436A-9AFF-5F174195AF64}" srcOrd="4" destOrd="0" presId="urn:microsoft.com/office/officeart/2008/layout/AlternatingHexagons"/>
    <dgm:cxn modelId="{ED8E02E7-66F4-4E5A-A908-0E6477C8A398}" type="presParOf" srcId="{931BAD8D-2A6D-45FB-BB4D-6FC7CDA7F23C}" destId="{1D802166-FB8F-4840-BCA1-E01FEFAED8B0}" srcOrd="3" destOrd="0" presId="urn:microsoft.com/office/officeart/2008/layout/AlternatingHexagons"/>
    <dgm:cxn modelId="{36264024-44A5-40E5-AE26-74535B74A8AD}" type="presParOf" srcId="{931BAD8D-2A6D-45FB-BB4D-6FC7CDA7F23C}" destId="{A4314981-A1AD-4CDC-B7E8-F77846F4A5B4}" srcOrd="4" destOrd="0" presId="urn:microsoft.com/office/officeart/2008/layout/AlternatingHexagons"/>
    <dgm:cxn modelId="{ED88B1AF-3218-49B0-A8C7-08AB5B1DE36E}" type="presParOf" srcId="{A4314981-A1AD-4CDC-B7E8-F77846F4A5B4}" destId="{ED25AE3D-26CB-418C-909D-E8E0533B347E}" srcOrd="0" destOrd="0" presId="urn:microsoft.com/office/officeart/2008/layout/AlternatingHexagons"/>
    <dgm:cxn modelId="{84C6B705-D912-467E-8951-E44665278666}" type="presParOf" srcId="{A4314981-A1AD-4CDC-B7E8-F77846F4A5B4}" destId="{05A09836-43E3-4677-B607-A449C33F0CBC}" srcOrd="1" destOrd="0" presId="urn:microsoft.com/office/officeart/2008/layout/AlternatingHexagons"/>
    <dgm:cxn modelId="{189010FB-0554-458A-9635-4CD50C81BB13}" type="presParOf" srcId="{A4314981-A1AD-4CDC-B7E8-F77846F4A5B4}" destId="{6D722BEF-112B-437C-9AB6-340BD5E90074}" srcOrd="2" destOrd="0" presId="urn:microsoft.com/office/officeart/2008/layout/AlternatingHexagons"/>
    <dgm:cxn modelId="{EF13AC2A-C768-4767-8D9E-EB3CA0C5BE89}" type="presParOf" srcId="{A4314981-A1AD-4CDC-B7E8-F77846F4A5B4}" destId="{DD657303-0902-4367-81D0-81212A4AB379}" srcOrd="3" destOrd="0" presId="urn:microsoft.com/office/officeart/2008/layout/AlternatingHexagons"/>
    <dgm:cxn modelId="{77EAB881-67E2-46FF-ADE4-944745398E33}" type="presParOf" srcId="{A4314981-A1AD-4CDC-B7E8-F77846F4A5B4}" destId="{52A16A21-D095-4B0D-A606-0EF812890B4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0FF6A9-9103-4D91-97A0-35AE087568D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0E367-3837-47D8-A349-FE259B0A6D65}">
      <dgm:prSet phldrT="[Text]" custT="1"/>
      <dgm:spPr/>
      <dgm:t>
        <a:bodyPr/>
        <a:lstStyle/>
        <a:p>
          <a:r>
            <a:rPr lang="en-US" sz="1200" dirty="0"/>
            <a:t>Indonesia Investment Promotion Center (IIPC)</a:t>
          </a:r>
        </a:p>
      </dgm:t>
    </dgm:pt>
    <dgm:pt modelId="{4DB5CC15-A8A7-48FE-B27E-4C4C278B3F0C}" type="parTrans" cxnId="{B24FC2FF-ED68-451A-99DE-2E1D0100C954}">
      <dgm:prSet/>
      <dgm:spPr/>
      <dgm:t>
        <a:bodyPr/>
        <a:lstStyle/>
        <a:p>
          <a:endParaRPr lang="en-US"/>
        </a:p>
      </dgm:t>
    </dgm:pt>
    <dgm:pt modelId="{6AB93AAA-855D-4652-8599-73A6102BC8E0}" type="sibTrans" cxnId="{B24FC2FF-ED68-451A-99DE-2E1D0100C954}">
      <dgm:prSet/>
      <dgm:spPr/>
      <dgm:t>
        <a:bodyPr/>
        <a:lstStyle/>
        <a:p>
          <a:endParaRPr lang="en-US"/>
        </a:p>
      </dgm:t>
    </dgm:pt>
    <dgm:pt modelId="{F15A36C7-E9D4-4154-9867-EFC17314E848}">
      <dgm:prSet custT="1"/>
      <dgm:spPr/>
      <dgm:t>
        <a:bodyPr/>
        <a:lstStyle/>
        <a:p>
          <a:r>
            <a:rPr lang="en-US" sz="1200" dirty="0"/>
            <a:t>Indonesian Trade Promotion Center (ITPC)</a:t>
          </a:r>
        </a:p>
      </dgm:t>
    </dgm:pt>
    <dgm:pt modelId="{77BE2593-26EE-47F1-A99A-57B50137428A}" type="parTrans" cxnId="{B3D38B5F-0117-41F8-AC9D-32F919C194CC}">
      <dgm:prSet/>
      <dgm:spPr/>
      <dgm:t>
        <a:bodyPr/>
        <a:lstStyle/>
        <a:p>
          <a:endParaRPr lang="en-US"/>
        </a:p>
      </dgm:t>
    </dgm:pt>
    <dgm:pt modelId="{E362145D-1805-4238-BE59-EA6E84EFC9E6}" type="sibTrans" cxnId="{B3D38B5F-0117-41F8-AC9D-32F919C194CC}">
      <dgm:prSet/>
      <dgm:spPr/>
      <dgm:t>
        <a:bodyPr/>
        <a:lstStyle/>
        <a:p>
          <a:endParaRPr lang="en-US"/>
        </a:p>
      </dgm:t>
    </dgm:pt>
    <dgm:pt modelId="{4CE9E962-2BD7-4DD4-B73C-58D6279F3F72}">
      <dgm:prSet phldrT="[Text]" custT="1"/>
      <dgm:spPr/>
      <dgm:t>
        <a:bodyPr/>
        <a:lstStyle/>
        <a:p>
          <a:r>
            <a:rPr lang="id-ID" sz="1200" dirty="0"/>
            <a:t>BKPM</a:t>
          </a:r>
          <a:endParaRPr lang="en-US" sz="1200" dirty="0"/>
        </a:p>
      </dgm:t>
    </dgm:pt>
    <dgm:pt modelId="{5B300D5C-2B54-4601-91AB-A2F97455827B}" type="parTrans" cxnId="{1B80B221-467A-4A9A-9A26-C99F1B95DC40}">
      <dgm:prSet/>
      <dgm:spPr/>
      <dgm:t>
        <a:bodyPr/>
        <a:lstStyle/>
        <a:p>
          <a:endParaRPr lang="en-US"/>
        </a:p>
      </dgm:t>
    </dgm:pt>
    <dgm:pt modelId="{4FEA23FE-5474-4F61-8880-78B193B87CB8}" type="sibTrans" cxnId="{1B80B221-467A-4A9A-9A26-C99F1B95DC40}">
      <dgm:prSet/>
      <dgm:spPr/>
      <dgm:t>
        <a:bodyPr/>
        <a:lstStyle/>
        <a:p>
          <a:endParaRPr lang="en-US"/>
        </a:p>
      </dgm:t>
    </dgm:pt>
    <dgm:pt modelId="{9EADDFFB-5E2F-4B92-A6C7-6B9458CC7092}">
      <dgm:prSet custT="1"/>
      <dgm:spPr/>
      <dgm:t>
        <a:bodyPr/>
        <a:lstStyle/>
        <a:p>
          <a:r>
            <a:rPr lang="id-ID" sz="1200" dirty="0"/>
            <a:t>Kemdag</a:t>
          </a:r>
          <a:endParaRPr lang="en-US" sz="1200" dirty="0"/>
        </a:p>
      </dgm:t>
    </dgm:pt>
    <dgm:pt modelId="{4D5E46CA-0AAE-4E2E-BBCB-C8F28831B25B}" type="parTrans" cxnId="{9D2320AF-BB77-40CA-B08C-FA978E5A012D}">
      <dgm:prSet/>
      <dgm:spPr/>
      <dgm:t>
        <a:bodyPr/>
        <a:lstStyle/>
        <a:p>
          <a:endParaRPr lang="en-US"/>
        </a:p>
      </dgm:t>
    </dgm:pt>
    <dgm:pt modelId="{9992C89D-BE27-489E-B76A-0F6BC15596EB}" type="sibTrans" cxnId="{9D2320AF-BB77-40CA-B08C-FA978E5A012D}">
      <dgm:prSet/>
      <dgm:spPr/>
      <dgm:t>
        <a:bodyPr/>
        <a:lstStyle/>
        <a:p>
          <a:endParaRPr lang="en-US"/>
        </a:p>
      </dgm:t>
    </dgm:pt>
    <dgm:pt modelId="{24EEFE68-2C55-44B3-B7D2-5C4C80C68D1E}">
      <dgm:prSet phldrT="[Text]" custT="1"/>
      <dgm:spPr/>
      <dgm:t>
        <a:bodyPr/>
        <a:lstStyle/>
        <a:p>
          <a:r>
            <a:rPr lang="id-ID" sz="1200" dirty="0"/>
            <a:t>Promosi investasi</a:t>
          </a:r>
          <a:endParaRPr lang="en-US" sz="1200" dirty="0"/>
        </a:p>
      </dgm:t>
    </dgm:pt>
    <dgm:pt modelId="{EBE5B595-A568-492F-9EC2-D97E6FD7C290}" type="parTrans" cxnId="{44266FF5-DEA7-4266-B749-C4EF81760B1A}">
      <dgm:prSet/>
      <dgm:spPr/>
      <dgm:t>
        <a:bodyPr/>
        <a:lstStyle/>
        <a:p>
          <a:endParaRPr lang="en-US"/>
        </a:p>
      </dgm:t>
    </dgm:pt>
    <dgm:pt modelId="{F1939E24-8465-4C13-9F34-D5E806D94B54}" type="sibTrans" cxnId="{44266FF5-DEA7-4266-B749-C4EF81760B1A}">
      <dgm:prSet/>
      <dgm:spPr/>
      <dgm:t>
        <a:bodyPr/>
        <a:lstStyle/>
        <a:p>
          <a:endParaRPr lang="en-US"/>
        </a:p>
      </dgm:t>
    </dgm:pt>
    <dgm:pt modelId="{58950B69-58FC-4FC2-9659-94F4525CA586}">
      <dgm:prSet custT="1"/>
      <dgm:spPr/>
      <dgm:t>
        <a:bodyPr/>
        <a:lstStyle/>
        <a:p>
          <a:r>
            <a:rPr lang="id-ID" sz="1200" dirty="0"/>
            <a:t>Promosi perdagangan</a:t>
          </a:r>
          <a:endParaRPr lang="en-US" sz="1200" dirty="0"/>
        </a:p>
      </dgm:t>
    </dgm:pt>
    <dgm:pt modelId="{63AD845E-E496-4EFF-922F-D015AFC8A91F}" type="parTrans" cxnId="{89799A79-0E74-430B-BA6D-2FDF15820749}">
      <dgm:prSet/>
      <dgm:spPr/>
      <dgm:t>
        <a:bodyPr/>
        <a:lstStyle/>
        <a:p>
          <a:endParaRPr lang="en-US"/>
        </a:p>
      </dgm:t>
    </dgm:pt>
    <dgm:pt modelId="{CF950ACF-D6D4-4374-BD0E-134E4470EF90}" type="sibTrans" cxnId="{89799A79-0E74-430B-BA6D-2FDF15820749}">
      <dgm:prSet/>
      <dgm:spPr/>
      <dgm:t>
        <a:bodyPr/>
        <a:lstStyle/>
        <a:p>
          <a:endParaRPr lang="en-US"/>
        </a:p>
      </dgm:t>
    </dgm:pt>
    <dgm:pt modelId="{8879E8E2-F890-410A-B362-7A3DB8C7BAFC}">
      <dgm:prSet phldrT="[Text]" custT="1"/>
      <dgm:spPr/>
      <dgm:t>
        <a:bodyPr/>
        <a:lstStyle/>
        <a:p>
          <a:r>
            <a:rPr lang="en-US" sz="1200" b="0" i="0" dirty="0"/>
            <a:t>Barcelona</a:t>
          </a:r>
          <a:r>
            <a:rPr lang="id-ID" sz="1200" b="0" i="0" dirty="0"/>
            <a:t>, </a:t>
          </a:r>
          <a:r>
            <a:rPr lang="en-US" sz="1200" b="0" i="0" dirty="0"/>
            <a:t>Los Angeles</a:t>
          </a:r>
          <a:r>
            <a:rPr lang="id-ID" sz="1200" b="0" i="0" dirty="0"/>
            <a:t>, </a:t>
          </a:r>
          <a:r>
            <a:rPr lang="en-US" sz="1200" b="0" i="0" dirty="0"/>
            <a:t>Busan</a:t>
          </a:r>
          <a:r>
            <a:rPr lang="id-ID" sz="1200" b="0" i="0" dirty="0"/>
            <a:t>, </a:t>
          </a:r>
          <a:r>
            <a:rPr lang="en-US" sz="1200" b="0" i="0" dirty="0"/>
            <a:t>Lyon</a:t>
          </a:r>
          <a:r>
            <a:rPr lang="id-ID" sz="1200" b="0" i="0" dirty="0"/>
            <a:t>, </a:t>
          </a:r>
          <a:r>
            <a:rPr lang="en-US" sz="1200" b="0" i="0" dirty="0"/>
            <a:t>Budapest</a:t>
          </a:r>
          <a:r>
            <a:rPr lang="id-ID" sz="1200" b="0" i="0" dirty="0"/>
            <a:t>, </a:t>
          </a:r>
          <a:r>
            <a:rPr lang="en-US" sz="1200" b="0" i="0" dirty="0"/>
            <a:t>Mexico City</a:t>
          </a:r>
          <a:r>
            <a:rPr lang="id-ID" sz="1200" b="0" i="0" dirty="0"/>
            <a:t>, </a:t>
          </a:r>
          <a:r>
            <a:rPr lang="en-US" sz="1200" b="0" i="0" dirty="0"/>
            <a:t>Chennai</a:t>
          </a:r>
          <a:r>
            <a:rPr lang="id-ID" sz="1200" b="0" i="0" dirty="0"/>
            <a:t>, </a:t>
          </a:r>
          <a:r>
            <a:rPr lang="en-US" sz="1200" b="0" i="0" dirty="0"/>
            <a:t>Milan</a:t>
          </a:r>
          <a:r>
            <a:rPr lang="id-ID" sz="1200" b="0" i="0" dirty="0"/>
            <a:t>, </a:t>
          </a:r>
          <a:r>
            <a:rPr lang="id-ID" sz="1200" b="0" dirty="0"/>
            <a:t>Osaka, Chicago, </a:t>
          </a:r>
          <a:r>
            <a:rPr lang="en-US" sz="1200" b="0" i="0" dirty="0"/>
            <a:t>Dubai</a:t>
          </a:r>
          <a:r>
            <a:rPr lang="id-ID" sz="1200" b="0" i="0" dirty="0"/>
            <a:t>, </a:t>
          </a:r>
          <a:r>
            <a:rPr lang="en-US" sz="1200" b="0" i="0" dirty="0"/>
            <a:t>Santiago</a:t>
          </a:r>
          <a:r>
            <a:rPr lang="id-ID" sz="1200" b="0" i="0" dirty="0"/>
            <a:t>, </a:t>
          </a:r>
          <a:r>
            <a:rPr lang="en-US" sz="1200" b="0" i="0" dirty="0"/>
            <a:t>Hamburg</a:t>
          </a:r>
          <a:r>
            <a:rPr lang="id-ID" sz="1200" b="0" i="0" dirty="0"/>
            <a:t>, </a:t>
          </a:r>
          <a:r>
            <a:rPr lang="id-ID" sz="1200" b="0" dirty="0"/>
            <a:t>San Paulo, </a:t>
          </a:r>
          <a:r>
            <a:rPr lang="en-US" sz="1200" b="0" i="0" dirty="0"/>
            <a:t>Jeddah</a:t>
          </a:r>
          <a:r>
            <a:rPr lang="id-ID" sz="1200" b="0" i="0" dirty="0"/>
            <a:t>, </a:t>
          </a:r>
          <a:r>
            <a:rPr lang="id-ID" sz="1200" b="0" dirty="0"/>
            <a:t>Sydney, </a:t>
          </a:r>
          <a:r>
            <a:rPr lang="en-US" sz="1200" b="0" i="0" dirty="0"/>
            <a:t>Vancouver</a:t>
          </a:r>
          <a:r>
            <a:rPr lang="id-ID" sz="1200" b="0" i="0" dirty="0"/>
            <a:t>, </a:t>
          </a:r>
          <a:r>
            <a:rPr lang="en-US" sz="1200" b="0" i="0" dirty="0"/>
            <a:t>Johannesburg</a:t>
          </a:r>
          <a:r>
            <a:rPr lang="id-ID" sz="1200" b="0" i="0" dirty="0"/>
            <a:t>, </a:t>
          </a:r>
          <a:r>
            <a:rPr lang="id-ID" sz="1200" b="0" dirty="0"/>
            <a:t>Lagos </a:t>
          </a:r>
          <a:endParaRPr lang="en-US" sz="1200" dirty="0"/>
        </a:p>
      </dgm:t>
    </dgm:pt>
    <dgm:pt modelId="{468A778F-9099-4AC7-ACC2-E43D9092C67B}" type="parTrans" cxnId="{D1E251C0-366B-4C38-ADB3-2FF98973195D}">
      <dgm:prSet/>
      <dgm:spPr/>
      <dgm:t>
        <a:bodyPr/>
        <a:lstStyle/>
        <a:p>
          <a:endParaRPr lang="en-US"/>
        </a:p>
      </dgm:t>
    </dgm:pt>
    <dgm:pt modelId="{EC5971C7-5F21-4973-B564-0232E9311CD2}" type="sibTrans" cxnId="{D1E251C0-366B-4C38-ADB3-2FF98973195D}">
      <dgm:prSet/>
      <dgm:spPr/>
      <dgm:t>
        <a:bodyPr/>
        <a:lstStyle/>
        <a:p>
          <a:endParaRPr lang="en-US"/>
        </a:p>
      </dgm:t>
    </dgm:pt>
    <dgm:pt modelId="{F8956682-C1A0-47B3-9CA7-C9B6532E6F1C}">
      <dgm:prSet custT="1"/>
      <dgm:spPr/>
      <dgm:t>
        <a:bodyPr/>
        <a:lstStyle/>
        <a:p>
          <a:r>
            <a:rPr lang="id-ID" sz="1200" dirty="0"/>
            <a:t>Visit Indonesia Tourism Officer (VITO)</a:t>
          </a:r>
          <a:endParaRPr lang="en-US" sz="1200" dirty="0"/>
        </a:p>
      </dgm:t>
    </dgm:pt>
    <dgm:pt modelId="{B877C242-5F55-4F93-8560-20895F521931}" type="parTrans" cxnId="{C0E549D1-51ED-4E16-9E89-377FFF62A434}">
      <dgm:prSet/>
      <dgm:spPr/>
      <dgm:t>
        <a:bodyPr/>
        <a:lstStyle/>
        <a:p>
          <a:endParaRPr lang="en-US"/>
        </a:p>
      </dgm:t>
    </dgm:pt>
    <dgm:pt modelId="{3F41E37C-51A3-4E48-B4D3-6738A2BEE417}" type="sibTrans" cxnId="{C0E549D1-51ED-4E16-9E89-377FFF62A434}">
      <dgm:prSet/>
      <dgm:spPr/>
      <dgm:t>
        <a:bodyPr/>
        <a:lstStyle/>
        <a:p>
          <a:endParaRPr lang="en-US"/>
        </a:p>
      </dgm:t>
    </dgm:pt>
    <dgm:pt modelId="{540E5D0E-EA2A-4B64-992C-AFCD25BB9338}">
      <dgm:prSet phldrT="[Text]" custT="1"/>
      <dgm:spPr/>
      <dgm:t>
        <a:bodyPr/>
        <a:lstStyle/>
        <a:p>
          <a:r>
            <a:rPr lang="id-ID" sz="1200" dirty="0"/>
            <a:t>London, Tokyo, Taipei, Sydney, Singapore, Seoul, New York, Abu Dhabi</a:t>
          </a:r>
          <a:endParaRPr lang="en-US" sz="1200" dirty="0"/>
        </a:p>
      </dgm:t>
    </dgm:pt>
    <dgm:pt modelId="{1389DF91-6A2F-413B-BF0E-FF75585D83E3}" type="parTrans" cxnId="{B419E016-54E6-42AD-8D20-086158F5E1A7}">
      <dgm:prSet/>
      <dgm:spPr/>
      <dgm:t>
        <a:bodyPr/>
        <a:lstStyle/>
        <a:p>
          <a:endParaRPr lang="en-US"/>
        </a:p>
      </dgm:t>
    </dgm:pt>
    <dgm:pt modelId="{A89ADD35-203B-4B90-A019-91B66571CF61}" type="sibTrans" cxnId="{B419E016-54E6-42AD-8D20-086158F5E1A7}">
      <dgm:prSet/>
      <dgm:spPr/>
      <dgm:t>
        <a:bodyPr/>
        <a:lstStyle/>
        <a:p>
          <a:endParaRPr lang="en-US"/>
        </a:p>
      </dgm:t>
    </dgm:pt>
    <dgm:pt modelId="{E863DE45-98FC-4DBE-BE29-B400DB85D8F4}">
      <dgm:prSet custT="1"/>
      <dgm:spPr/>
      <dgm:t>
        <a:bodyPr/>
        <a:lstStyle/>
        <a:p>
          <a:r>
            <a:rPr lang="id-ID" sz="1200" dirty="0"/>
            <a:t>Kempar</a:t>
          </a:r>
          <a:endParaRPr lang="en-US" sz="1200" dirty="0"/>
        </a:p>
      </dgm:t>
    </dgm:pt>
    <dgm:pt modelId="{9F9A6199-2C2A-44D9-89BD-608945AC98FF}" type="parTrans" cxnId="{36BFE54E-4E9A-4FD9-A271-5281697FEA48}">
      <dgm:prSet/>
      <dgm:spPr/>
      <dgm:t>
        <a:bodyPr/>
        <a:lstStyle/>
        <a:p>
          <a:endParaRPr lang="en-US"/>
        </a:p>
      </dgm:t>
    </dgm:pt>
    <dgm:pt modelId="{0EEE351E-3253-4EA6-9535-AAA4D39B802E}" type="sibTrans" cxnId="{36BFE54E-4E9A-4FD9-A271-5281697FEA48}">
      <dgm:prSet/>
      <dgm:spPr/>
      <dgm:t>
        <a:bodyPr/>
        <a:lstStyle/>
        <a:p>
          <a:endParaRPr lang="en-US"/>
        </a:p>
      </dgm:t>
    </dgm:pt>
    <dgm:pt modelId="{DDB75DD9-BD25-4453-BBE6-AEED1C00AA9B}">
      <dgm:prSet custT="1"/>
      <dgm:spPr/>
      <dgm:t>
        <a:bodyPr/>
        <a:lstStyle/>
        <a:p>
          <a:r>
            <a:rPr lang="id-ID" sz="1200" dirty="0"/>
            <a:t>Promosi pariwisata</a:t>
          </a:r>
          <a:endParaRPr lang="en-US" sz="1200" dirty="0"/>
        </a:p>
      </dgm:t>
    </dgm:pt>
    <dgm:pt modelId="{D2390FEF-C95E-452E-AE35-8A682D56ABFF}" type="parTrans" cxnId="{CA848023-9B0E-40D5-AC91-32E2A892C381}">
      <dgm:prSet/>
      <dgm:spPr/>
      <dgm:t>
        <a:bodyPr/>
        <a:lstStyle/>
        <a:p>
          <a:endParaRPr lang="en-US"/>
        </a:p>
      </dgm:t>
    </dgm:pt>
    <dgm:pt modelId="{0D30B070-1C39-41A8-8F24-5A01A4D91419}" type="sibTrans" cxnId="{CA848023-9B0E-40D5-AC91-32E2A892C381}">
      <dgm:prSet/>
      <dgm:spPr/>
      <dgm:t>
        <a:bodyPr/>
        <a:lstStyle/>
        <a:p>
          <a:endParaRPr lang="en-US"/>
        </a:p>
      </dgm:t>
    </dgm:pt>
    <dgm:pt modelId="{151E5D69-1E9A-437E-BBE9-D57D6F9F78B4}">
      <dgm:prSet custT="1"/>
      <dgm:spPr/>
      <dgm:t>
        <a:bodyPr/>
        <a:lstStyle/>
        <a:p>
          <a:r>
            <a:rPr lang="id-ID" sz="1200" dirty="0"/>
            <a:t>Singapura, </a:t>
          </a:r>
          <a:r>
            <a:rPr lang="en-US" sz="1200" b="0" i="0" dirty="0"/>
            <a:t>Kuala Lumpur</a:t>
          </a:r>
          <a:r>
            <a:rPr lang="id-ID" sz="1200" b="0" i="0" dirty="0"/>
            <a:t>, Bangkok, Sydney, Melbourne, Beijing, </a:t>
          </a:r>
          <a:r>
            <a:rPr lang="en-US" sz="1200" b="0" i="0" dirty="0"/>
            <a:t>Guangzhou</a:t>
          </a:r>
          <a:r>
            <a:rPr lang="id-ID" sz="1200" b="0" i="0" dirty="0"/>
            <a:t>, Hong Kong, </a:t>
          </a:r>
          <a:r>
            <a:rPr lang="en-US" sz="1200" b="0" i="0" dirty="0"/>
            <a:t>Shanghai</a:t>
          </a:r>
          <a:r>
            <a:rPr lang="id-ID" sz="1200" b="0" i="0" dirty="0"/>
            <a:t>, </a:t>
          </a:r>
          <a:r>
            <a:rPr lang="en-US" sz="1200" b="0" i="0" dirty="0"/>
            <a:t>Seoul</a:t>
          </a:r>
          <a:r>
            <a:rPr lang="id-ID" sz="1200" b="0" i="0" dirty="0"/>
            <a:t>, </a:t>
          </a:r>
          <a:r>
            <a:rPr lang="en-US" sz="1200" b="0" i="0" dirty="0"/>
            <a:t>Tokyo</a:t>
          </a:r>
          <a:r>
            <a:rPr lang="id-ID" sz="1200" b="0" i="0" dirty="0"/>
            <a:t>, New Delhi, Mumbai, Dubai, London, Paris, Amsterdam, </a:t>
          </a:r>
          <a:r>
            <a:rPr lang="en-US" sz="1200" b="0" i="0" dirty="0"/>
            <a:t>Frankfurt</a:t>
          </a:r>
          <a:r>
            <a:rPr lang="id-ID" sz="1200" b="0" i="0" dirty="0"/>
            <a:t>, </a:t>
          </a:r>
          <a:r>
            <a:rPr lang="en-US" sz="1200" b="0" i="0" dirty="0"/>
            <a:t>Moscow</a:t>
          </a:r>
          <a:r>
            <a:rPr lang="id-ID" sz="1200" b="0" i="0" dirty="0"/>
            <a:t>, Monaco</a:t>
          </a:r>
          <a:endParaRPr lang="en-US" sz="1200" dirty="0"/>
        </a:p>
      </dgm:t>
    </dgm:pt>
    <dgm:pt modelId="{E53D7D06-818C-4FEF-BE97-A463B336AA65}" type="parTrans" cxnId="{5EDE9470-C071-4A05-A8AD-10799247B2FA}">
      <dgm:prSet/>
      <dgm:spPr/>
      <dgm:t>
        <a:bodyPr/>
        <a:lstStyle/>
        <a:p>
          <a:endParaRPr lang="en-US"/>
        </a:p>
      </dgm:t>
    </dgm:pt>
    <dgm:pt modelId="{1A3A163A-76EA-4B8F-9244-4BC81CA95C86}" type="sibTrans" cxnId="{5EDE9470-C071-4A05-A8AD-10799247B2FA}">
      <dgm:prSet/>
      <dgm:spPr/>
      <dgm:t>
        <a:bodyPr/>
        <a:lstStyle/>
        <a:p>
          <a:endParaRPr lang="en-US"/>
        </a:p>
      </dgm:t>
    </dgm:pt>
    <dgm:pt modelId="{38E2039A-21AA-44B4-8185-135123AD0687}" type="pres">
      <dgm:prSet presAssocID="{040FF6A9-9103-4D91-97A0-35AE087568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6A8E5-146A-477F-A633-A335F22AB26A}" type="pres">
      <dgm:prSet presAssocID="{6D80E367-3837-47D8-A349-FE259B0A6D65}" presName="composite" presStyleCnt="0"/>
      <dgm:spPr/>
    </dgm:pt>
    <dgm:pt modelId="{25B511E7-E205-4AD8-95F8-2B70C026B948}" type="pres">
      <dgm:prSet presAssocID="{6D80E367-3837-47D8-A349-FE259B0A6D65}" presName="parTx" presStyleLbl="alignNode1" presStyleIdx="0" presStyleCnt="3" custScaleY="1767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4A8EA-78B4-4699-B60C-EE451AFB7416}" type="pres">
      <dgm:prSet presAssocID="{6D80E367-3837-47D8-A349-FE259B0A6D65}" presName="desTx" presStyleLbl="alignAccFollowNode1" presStyleIdx="0" presStyleCnt="3" custScaleY="86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FF3A6-6743-44EC-81D7-6FA4FA07C5ED}" type="pres">
      <dgm:prSet presAssocID="{6AB93AAA-855D-4652-8599-73A6102BC8E0}" presName="space" presStyleCnt="0"/>
      <dgm:spPr/>
    </dgm:pt>
    <dgm:pt modelId="{CCE2213C-2EBC-4645-B259-F9263C2CC35C}" type="pres">
      <dgm:prSet presAssocID="{F15A36C7-E9D4-4154-9867-EFC17314E848}" presName="composite" presStyleCnt="0"/>
      <dgm:spPr/>
    </dgm:pt>
    <dgm:pt modelId="{950EFA49-BDCA-40A8-877D-CFB3549D5DD0}" type="pres">
      <dgm:prSet presAssocID="{F15A36C7-E9D4-4154-9867-EFC17314E848}" presName="parTx" presStyleLbl="alignNode1" presStyleIdx="1" presStyleCnt="3" custScaleY="1767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193FB-8C9B-4E77-92D0-A80126801296}" type="pres">
      <dgm:prSet presAssocID="{F15A36C7-E9D4-4154-9867-EFC17314E848}" presName="desTx" presStyleLbl="alignAccFollowNode1" presStyleIdx="1" presStyleCnt="3" custScaleY="858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0E956-88AF-47E5-AC1E-D8ACADDE5753}" type="pres">
      <dgm:prSet presAssocID="{E362145D-1805-4238-BE59-EA6E84EFC9E6}" presName="space" presStyleCnt="0"/>
      <dgm:spPr/>
    </dgm:pt>
    <dgm:pt modelId="{F90CA1D2-431B-4D6B-94A0-8E6F66FEB57F}" type="pres">
      <dgm:prSet presAssocID="{F8956682-C1A0-47B3-9CA7-C9B6532E6F1C}" presName="composite" presStyleCnt="0"/>
      <dgm:spPr/>
    </dgm:pt>
    <dgm:pt modelId="{2C44D712-9E6E-4968-8BF4-2439B5B5D993}" type="pres">
      <dgm:prSet presAssocID="{F8956682-C1A0-47B3-9CA7-C9B6532E6F1C}" presName="parTx" presStyleLbl="alignNode1" presStyleIdx="2" presStyleCnt="3" custScaleY="181166" custLinFactNeighborY="249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E41BB-B98D-45AA-9470-4AA8C665CA08}" type="pres">
      <dgm:prSet presAssocID="{F8956682-C1A0-47B3-9CA7-C9B6532E6F1C}" presName="desTx" presStyleLbl="alignAccFollowNode1" presStyleIdx="2" presStyleCnt="3" custLinFactNeighborY="102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CE26F0-6404-4C55-9246-CD63551071D7}" type="presOf" srcId="{58950B69-58FC-4FC2-9659-94F4525CA586}" destId="{134193FB-8C9B-4E77-92D0-A80126801296}" srcOrd="0" destOrd="1" presId="urn:microsoft.com/office/officeart/2005/8/layout/hList1"/>
    <dgm:cxn modelId="{C0E549D1-51ED-4E16-9E89-377FFF62A434}" srcId="{040FF6A9-9103-4D91-97A0-35AE087568DB}" destId="{F8956682-C1A0-47B3-9CA7-C9B6532E6F1C}" srcOrd="2" destOrd="0" parTransId="{B877C242-5F55-4F93-8560-20895F521931}" sibTransId="{3F41E37C-51A3-4E48-B4D3-6738A2BEE417}"/>
    <dgm:cxn modelId="{B3D38B5F-0117-41F8-AC9D-32F919C194CC}" srcId="{040FF6A9-9103-4D91-97A0-35AE087568DB}" destId="{F15A36C7-E9D4-4154-9867-EFC17314E848}" srcOrd="1" destOrd="0" parTransId="{77BE2593-26EE-47F1-A99A-57B50137428A}" sibTransId="{E362145D-1805-4238-BE59-EA6E84EFC9E6}"/>
    <dgm:cxn modelId="{B24FC2FF-ED68-451A-99DE-2E1D0100C954}" srcId="{040FF6A9-9103-4D91-97A0-35AE087568DB}" destId="{6D80E367-3837-47D8-A349-FE259B0A6D65}" srcOrd="0" destOrd="0" parTransId="{4DB5CC15-A8A7-48FE-B27E-4C4C278B3F0C}" sibTransId="{6AB93AAA-855D-4652-8599-73A6102BC8E0}"/>
    <dgm:cxn modelId="{65720673-C2ED-4D80-862F-4A82B172DB8F}" type="presOf" srcId="{8879E8E2-F890-410A-B362-7A3DB8C7BAFC}" destId="{134193FB-8C9B-4E77-92D0-A80126801296}" srcOrd="0" destOrd="2" presId="urn:microsoft.com/office/officeart/2005/8/layout/hList1"/>
    <dgm:cxn modelId="{1C3B0B18-82B9-4AB0-A40A-40CB9AACF752}" type="presOf" srcId="{F8956682-C1A0-47B3-9CA7-C9B6532E6F1C}" destId="{2C44D712-9E6E-4968-8BF4-2439B5B5D993}" srcOrd="0" destOrd="0" presId="urn:microsoft.com/office/officeart/2005/8/layout/hList1"/>
    <dgm:cxn modelId="{FD62BF07-A45F-4F8B-878F-DC2B468B2D5D}" type="presOf" srcId="{E863DE45-98FC-4DBE-BE29-B400DB85D8F4}" destId="{C0EE41BB-B98D-45AA-9470-4AA8C665CA08}" srcOrd="0" destOrd="0" presId="urn:microsoft.com/office/officeart/2005/8/layout/hList1"/>
    <dgm:cxn modelId="{1B80B221-467A-4A9A-9A26-C99F1B95DC40}" srcId="{6D80E367-3837-47D8-A349-FE259B0A6D65}" destId="{4CE9E962-2BD7-4DD4-B73C-58D6279F3F72}" srcOrd="0" destOrd="0" parTransId="{5B300D5C-2B54-4601-91AB-A2F97455827B}" sibTransId="{4FEA23FE-5474-4F61-8880-78B193B87CB8}"/>
    <dgm:cxn modelId="{4BAC5D73-EC70-4B90-B304-3517FEB7BD73}" type="presOf" srcId="{24EEFE68-2C55-44B3-B7D2-5C4C80C68D1E}" destId="{C0E4A8EA-78B4-4699-B60C-EE451AFB7416}" srcOrd="0" destOrd="1" presId="urn:microsoft.com/office/officeart/2005/8/layout/hList1"/>
    <dgm:cxn modelId="{89799A79-0E74-430B-BA6D-2FDF15820749}" srcId="{F15A36C7-E9D4-4154-9867-EFC17314E848}" destId="{58950B69-58FC-4FC2-9659-94F4525CA586}" srcOrd="1" destOrd="0" parTransId="{63AD845E-E496-4EFF-922F-D015AFC8A91F}" sibTransId="{CF950ACF-D6D4-4374-BD0E-134E4470EF90}"/>
    <dgm:cxn modelId="{44266FF5-DEA7-4266-B749-C4EF81760B1A}" srcId="{6D80E367-3837-47D8-A349-FE259B0A6D65}" destId="{24EEFE68-2C55-44B3-B7D2-5C4C80C68D1E}" srcOrd="1" destOrd="0" parTransId="{EBE5B595-A568-492F-9EC2-D97E6FD7C290}" sibTransId="{F1939E24-8465-4C13-9F34-D5E806D94B54}"/>
    <dgm:cxn modelId="{641634EA-0DE6-42A0-B245-DE284E4E6AB2}" type="presOf" srcId="{4CE9E962-2BD7-4DD4-B73C-58D6279F3F72}" destId="{C0E4A8EA-78B4-4699-B60C-EE451AFB7416}" srcOrd="0" destOrd="0" presId="urn:microsoft.com/office/officeart/2005/8/layout/hList1"/>
    <dgm:cxn modelId="{CA848023-9B0E-40D5-AC91-32E2A892C381}" srcId="{F8956682-C1A0-47B3-9CA7-C9B6532E6F1C}" destId="{DDB75DD9-BD25-4453-BBE6-AEED1C00AA9B}" srcOrd="1" destOrd="0" parTransId="{D2390FEF-C95E-452E-AE35-8A682D56ABFF}" sibTransId="{0D30B070-1C39-41A8-8F24-5A01A4D91419}"/>
    <dgm:cxn modelId="{07103756-EAFC-4C7D-B3D0-39A61540EB23}" type="presOf" srcId="{151E5D69-1E9A-437E-BBE9-D57D6F9F78B4}" destId="{C0EE41BB-B98D-45AA-9470-4AA8C665CA08}" srcOrd="0" destOrd="2" presId="urn:microsoft.com/office/officeart/2005/8/layout/hList1"/>
    <dgm:cxn modelId="{9D2320AF-BB77-40CA-B08C-FA978E5A012D}" srcId="{F15A36C7-E9D4-4154-9867-EFC17314E848}" destId="{9EADDFFB-5E2F-4B92-A6C7-6B9458CC7092}" srcOrd="0" destOrd="0" parTransId="{4D5E46CA-0AAE-4E2E-BBCB-C8F28831B25B}" sibTransId="{9992C89D-BE27-489E-B76A-0F6BC15596EB}"/>
    <dgm:cxn modelId="{90A50B49-C641-4EF0-9FF2-9A7C1321ED74}" type="presOf" srcId="{DDB75DD9-BD25-4453-BBE6-AEED1C00AA9B}" destId="{C0EE41BB-B98D-45AA-9470-4AA8C665CA08}" srcOrd="0" destOrd="1" presId="urn:microsoft.com/office/officeart/2005/8/layout/hList1"/>
    <dgm:cxn modelId="{D1E251C0-366B-4C38-ADB3-2FF98973195D}" srcId="{F15A36C7-E9D4-4154-9867-EFC17314E848}" destId="{8879E8E2-F890-410A-B362-7A3DB8C7BAFC}" srcOrd="2" destOrd="0" parTransId="{468A778F-9099-4AC7-ACC2-E43D9092C67B}" sibTransId="{EC5971C7-5F21-4973-B564-0232E9311CD2}"/>
    <dgm:cxn modelId="{4166A0FD-E0C7-448D-8331-8EFF6BADC260}" type="presOf" srcId="{6D80E367-3837-47D8-A349-FE259B0A6D65}" destId="{25B511E7-E205-4AD8-95F8-2B70C026B948}" srcOrd="0" destOrd="0" presId="urn:microsoft.com/office/officeart/2005/8/layout/hList1"/>
    <dgm:cxn modelId="{03958097-DD33-42B9-8E2E-4F528060650B}" type="presOf" srcId="{F15A36C7-E9D4-4154-9867-EFC17314E848}" destId="{950EFA49-BDCA-40A8-877D-CFB3549D5DD0}" srcOrd="0" destOrd="0" presId="urn:microsoft.com/office/officeart/2005/8/layout/hList1"/>
    <dgm:cxn modelId="{36BFE54E-4E9A-4FD9-A271-5281697FEA48}" srcId="{F8956682-C1A0-47B3-9CA7-C9B6532E6F1C}" destId="{E863DE45-98FC-4DBE-BE29-B400DB85D8F4}" srcOrd="0" destOrd="0" parTransId="{9F9A6199-2C2A-44D9-89BD-608945AC98FF}" sibTransId="{0EEE351E-3253-4EA6-9535-AAA4D39B802E}"/>
    <dgm:cxn modelId="{5EDE9470-C071-4A05-A8AD-10799247B2FA}" srcId="{F8956682-C1A0-47B3-9CA7-C9B6532E6F1C}" destId="{151E5D69-1E9A-437E-BBE9-D57D6F9F78B4}" srcOrd="2" destOrd="0" parTransId="{E53D7D06-818C-4FEF-BE97-A463B336AA65}" sibTransId="{1A3A163A-76EA-4B8F-9244-4BC81CA95C86}"/>
    <dgm:cxn modelId="{B419E016-54E6-42AD-8D20-086158F5E1A7}" srcId="{6D80E367-3837-47D8-A349-FE259B0A6D65}" destId="{540E5D0E-EA2A-4B64-992C-AFCD25BB9338}" srcOrd="2" destOrd="0" parTransId="{1389DF91-6A2F-413B-BF0E-FF75585D83E3}" sibTransId="{A89ADD35-203B-4B90-A019-91B66571CF61}"/>
    <dgm:cxn modelId="{61DF17E4-0DAE-4F46-848C-52867C300888}" type="presOf" srcId="{540E5D0E-EA2A-4B64-992C-AFCD25BB9338}" destId="{C0E4A8EA-78B4-4699-B60C-EE451AFB7416}" srcOrd="0" destOrd="2" presId="urn:microsoft.com/office/officeart/2005/8/layout/hList1"/>
    <dgm:cxn modelId="{6FBDA6A2-2CCD-469D-B38D-FB9A31E68E2B}" type="presOf" srcId="{040FF6A9-9103-4D91-97A0-35AE087568DB}" destId="{38E2039A-21AA-44B4-8185-135123AD0687}" srcOrd="0" destOrd="0" presId="urn:microsoft.com/office/officeart/2005/8/layout/hList1"/>
    <dgm:cxn modelId="{859196B5-A998-4167-8463-18AE91B173C5}" type="presOf" srcId="{9EADDFFB-5E2F-4B92-A6C7-6B9458CC7092}" destId="{134193FB-8C9B-4E77-92D0-A80126801296}" srcOrd="0" destOrd="0" presId="urn:microsoft.com/office/officeart/2005/8/layout/hList1"/>
    <dgm:cxn modelId="{81A6C18F-9C5B-497C-9CE2-9D4F93E92984}" type="presParOf" srcId="{38E2039A-21AA-44B4-8185-135123AD0687}" destId="{F626A8E5-146A-477F-A633-A335F22AB26A}" srcOrd="0" destOrd="0" presId="urn:microsoft.com/office/officeart/2005/8/layout/hList1"/>
    <dgm:cxn modelId="{9E0EDA7B-3A64-44B7-9267-B030B9071AC8}" type="presParOf" srcId="{F626A8E5-146A-477F-A633-A335F22AB26A}" destId="{25B511E7-E205-4AD8-95F8-2B70C026B948}" srcOrd="0" destOrd="0" presId="urn:microsoft.com/office/officeart/2005/8/layout/hList1"/>
    <dgm:cxn modelId="{DF6F9A43-5ACD-481D-B7D5-9A48616FD05B}" type="presParOf" srcId="{F626A8E5-146A-477F-A633-A335F22AB26A}" destId="{C0E4A8EA-78B4-4699-B60C-EE451AFB7416}" srcOrd="1" destOrd="0" presId="urn:microsoft.com/office/officeart/2005/8/layout/hList1"/>
    <dgm:cxn modelId="{307E64F7-812F-4AF2-9677-F5F80754280F}" type="presParOf" srcId="{38E2039A-21AA-44B4-8185-135123AD0687}" destId="{3D8FF3A6-6743-44EC-81D7-6FA4FA07C5ED}" srcOrd="1" destOrd="0" presId="urn:microsoft.com/office/officeart/2005/8/layout/hList1"/>
    <dgm:cxn modelId="{B2AF3639-43A8-4441-A9ED-D246F05C7320}" type="presParOf" srcId="{38E2039A-21AA-44B4-8185-135123AD0687}" destId="{CCE2213C-2EBC-4645-B259-F9263C2CC35C}" srcOrd="2" destOrd="0" presId="urn:microsoft.com/office/officeart/2005/8/layout/hList1"/>
    <dgm:cxn modelId="{BEFDA482-C985-4E98-98CC-18E578A9498C}" type="presParOf" srcId="{CCE2213C-2EBC-4645-B259-F9263C2CC35C}" destId="{950EFA49-BDCA-40A8-877D-CFB3549D5DD0}" srcOrd="0" destOrd="0" presId="urn:microsoft.com/office/officeart/2005/8/layout/hList1"/>
    <dgm:cxn modelId="{521AF9E0-6A9D-474A-8348-4A03BF2B92DB}" type="presParOf" srcId="{CCE2213C-2EBC-4645-B259-F9263C2CC35C}" destId="{134193FB-8C9B-4E77-92D0-A80126801296}" srcOrd="1" destOrd="0" presId="urn:microsoft.com/office/officeart/2005/8/layout/hList1"/>
    <dgm:cxn modelId="{00716637-CBCF-4C37-A72A-B2A8105E3B21}" type="presParOf" srcId="{38E2039A-21AA-44B4-8185-135123AD0687}" destId="{CD80E956-88AF-47E5-AC1E-D8ACADDE5753}" srcOrd="3" destOrd="0" presId="urn:microsoft.com/office/officeart/2005/8/layout/hList1"/>
    <dgm:cxn modelId="{C4E3EB97-5932-48B3-99BF-EA1282AE4609}" type="presParOf" srcId="{38E2039A-21AA-44B4-8185-135123AD0687}" destId="{F90CA1D2-431B-4D6B-94A0-8E6F66FEB57F}" srcOrd="4" destOrd="0" presId="urn:microsoft.com/office/officeart/2005/8/layout/hList1"/>
    <dgm:cxn modelId="{A82740EE-A466-44B9-A5D1-19C6BBB221EE}" type="presParOf" srcId="{F90CA1D2-431B-4D6B-94A0-8E6F66FEB57F}" destId="{2C44D712-9E6E-4968-8BF4-2439B5B5D993}" srcOrd="0" destOrd="0" presId="urn:microsoft.com/office/officeart/2005/8/layout/hList1"/>
    <dgm:cxn modelId="{5D683122-1BC9-41FE-BFBE-5CF51B61AA25}" type="presParOf" srcId="{F90CA1D2-431B-4D6B-94A0-8E6F66FEB57F}" destId="{C0EE41BB-B98D-45AA-9470-4AA8C665CA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DF70B7-6E76-4BF9-9A04-206605E84C95}" type="doc">
      <dgm:prSet loTypeId="urn:microsoft.com/office/officeart/2005/8/layout/hList7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F66C9D-4A58-42EB-B2E4-19DC68BE02C4}">
      <dgm:prSet phldrT="[Text]" custT="1"/>
      <dgm:spPr/>
      <dgm:t>
        <a:bodyPr/>
        <a:lstStyle/>
        <a:p>
          <a:r>
            <a:rPr lang="id-ID" sz="1200" dirty="0"/>
            <a:t>Fungsi Politik</a:t>
          </a:r>
          <a:endParaRPr lang="en-US" sz="1200" dirty="0"/>
        </a:p>
      </dgm:t>
    </dgm:pt>
    <dgm:pt modelId="{4A9D5E40-64B9-4353-83B6-C40A9E35AE8F}" type="parTrans" cxnId="{E873E521-4ABF-42C7-8BCC-D2EA2167BA42}">
      <dgm:prSet/>
      <dgm:spPr/>
      <dgm:t>
        <a:bodyPr/>
        <a:lstStyle/>
        <a:p>
          <a:endParaRPr lang="en-US"/>
        </a:p>
      </dgm:t>
    </dgm:pt>
    <dgm:pt modelId="{5E287111-2C1D-4B5F-86F2-BB9B3D935AFE}" type="sibTrans" cxnId="{E873E521-4ABF-42C7-8BCC-D2EA2167BA42}">
      <dgm:prSet/>
      <dgm:spPr/>
      <dgm:t>
        <a:bodyPr/>
        <a:lstStyle/>
        <a:p>
          <a:endParaRPr lang="en-US"/>
        </a:p>
      </dgm:t>
    </dgm:pt>
    <dgm:pt modelId="{D58DB3E4-A7C3-488D-8368-0BE2D284146F}">
      <dgm:prSet phldrT="[Text]" custT="1"/>
      <dgm:spPr/>
      <dgm:t>
        <a:bodyPr/>
        <a:lstStyle/>
        <a:p>
          <a:r>
            <a:rPr lang="id-ID" sz="1200" dirty="0"/>
            <a:t>Fungsi Ekonomi</a:t>
          </a:r>
          <a:endParaRPr lang="en-US" sz="1200" dirty="0"/>
        </a:p>
      </dgm:t>
    </dgm:pt>
    <dgm:pt modelId="{4A3674D7-E2FC-4317-A9DA-50C2480BF20A}" type="parTrans" cxnId="{3330D74B-B38B-45EE-8806-79442D5F2067}">
      <dgm:prSet/>
      <dgm:spPr/>
      <dgm:t>
        <a:bodyPr/>
        <a:lstStyle/>
        <a:p>
          <a:endParaRPr lang="en-US"/>
        </a:p>
      </dgm:t>
    </dgm:pt>
    <dgm:pt modelId="{EF6D9468-89B9-4222-ABE3-CFE5357D619A}" type="sibTrans" cxnId="{3330D74B-B38B-45EE-8806-79442D5F2067}">
      <dgm:prSet/>
      <dgm:spPr/>
      <dgm:t>
        <a:bodyPr/>
        <a:lstStyle/>
        <a:p>
          <a:endParaRPr lang="en-US"/>
        </a:p>
      </dgm:t>
    </dgm:pt>
    <dgm:pt modelId="{A22DE982-7046-4BE3-A694-CC293EBF363D}">
      <dgm:prSet phldrT="[Text]" custT="1"/>
      <dgm:spPr/>
      <dgm:t>
        <a:bodyPr/>
        <a:lstStyle/>
        <a:p>
          <a:r>
            <a:rPr lang="id-ID" sz="1200" dirty="0"/>
            <a:t>Fungsi Penerangan dan Sosbud</a:t>
          </a:r>
          <a:endParaRPr lang="en-US" sz="1200" dirty="0"/>
        </a:p>
      </dgm:t>
    </dgm:pt>
    <dgm:pt modelId="{E2532F62-9C3D-45A7-A342-EEC7E166600B}" type="parTrans" cxnId="{DC111877-9E65-4C56-A0DF-0E3273C4C548}">
      <dgm:prSet/>
      <dgm:spPr/>
      <dgm:t>
        <a:bodyPr/>
        <a:lstStyle/>
        <a:p>
          <a:endParaRPr lang="en-US"/>
        </a:p>
      </dgm:t>
    </dgm:pt>
    <dgm:pt modelId="{DE2659B2-54DF-41FC-8B11-41DEB62C7A22}" type="sibTrans" cxnId="{DC111877-9E65-4C56-A0DF-0E3273C4C548}">
      <dgm:prSet/>
      <dgm:spPr/>
      <dgm:t>
        <a:bodyPr/>
        <a:lstStyle/>
        <a:p>
          <a:endParaRPr lang="en-US"/>
        </a:p>
      </dgm:t>
    </dgm:pt>
    <dgm:pt modelId="{FDDC49D1-A2F8-4781-A155-3508106A3C37}">
      <dgm:prSet phldrT="[Text]" custT="1"/>
      <dgm:spPr/>
      <dgm:t>
        <a:bodyPr/>
        <a:lstStyle/>
        <a:p>
          <a:r>
            <a:rPr lang="id-ID" sz="1200" dirty="0"/>
            <a:t>Fungsi Protokol dan Konsuler</a:t>
          </a:r>
          <a:endParaRPr lang="en-US" sz="1200" dirty="0"/>
        </a:p>
      </dgm:t>
    </dgm:pt>
    <dgm:pt modelId="{0519E765-303E-4227-A037-176FAB35B481}" type="parTrans" cxnId="{305DD15A-4091-41E7-8024-886FD3FA250B}">
      <dgm:prSet/>
      <dgm:spPr/>
      <dgm:t>
        <a:bodyPr/>
        <a:lstStyle/>
        <a:p>
          <a:endParaRPr lang="en-US"/>
        </a:p>
      </dgm:t>
    </dgm:pt>
    <dgm:pt modelId="{A61DFC12-DC97-4EC9-B435-396141DADBF8}" type="sibTrans" cxnId="{305DD15A-4091-41E7-8024-886FD3FA250B}">
      <dgm:prSet/>
      <dgm:spPr/>
      <dgm:t>
        <a:bodyPr/>
        <a:lstStyle/>
        <a:p>
          <a:endParaRPr lang="en-US"/>
        </a:p>
      </dgm:t>
    </dgm:pt>
    <dgm:pt modelId="{086B49B3-2B92-47F0-AC8F-FDD52286DA4B}">
      <dgm:prSet phldrT="[Text]" custT="1"/>
      <dgm:spPr/>
      <dgm:t>
        <a:bodyPr/>
        <a:lstStyle/>
        <a:p>
          <a:r>
            <a:rPr lang="id-ID" sz="1200" dirty="0"/>
            <a:t>Atase Teknis</a:t>
          </a:r>
          <a:endParaRPr lang="en-US" sz="1200" dirty="0"/>
        </a:p>
      </dgm:t>
    </dgm:pt>
    <dgm:pt modelId="{7C9D3869-AA02-4011-A51D-7A349B8262B7}" type="parTrans" cxnId="{E66E783F-9092-4F85-9208-20D08F842B50}">
      <dgm:prSet/>
      <dgm:spPr/>
      <dgm:t>
        <a:bodyPr/>
        <a:lstStyle/>
        <a:p>
          <a:endParaRPr lang="en-US"/>
        </a:p>
      </dgm:t>
    </dgm:pt>
    <dgm:pt modelId="{45BBE9AB-AD46-4D17-9EBD-195F63F1E23F}" type="sibTrans" cxnId="{E66E783F-9092-4F85-9208-20D08F842B50}">
      <dgm:prSet/>
      <dgm:spPr/>
      <dgm:t>
        <a:bodyPr/>
        <a:lstStyle/>
        <a:p>
          <a:endParaRPr lang="en-US"/>
        </a:p>
      </dgm:t>
    </dgm:pt>
    <dgm:pt modelId="{30D78BC2-4336-4A0B-91AB-A5BA17AE8829}">
      <dgm:prSet phldrT="[Text]" custT="1"/>
      <dgm:spPr/>
      <dgm:t>
        <a:bodyPr/>
        <a:lstStyle/>
        <a:p>
          <a:r>
            <a:rPr lang="id-ID" sz="1200" dirty="0"/>
            <a:t>Perdagangan</a:t>
          </a:r>
          <a:endParaRPr lang="en-US" sz="1200" dirty="0"/>
        </a:p>
      </dgm:t>
    </dgm:pt>
    <dgm:pt modelId="{7C220E22-E444-4D47-B1D7-2085CFAE177C}" type="parTrans" cxnId="{95062DCF-D198-47EA-A314-FDE86130B930}">
      <dgm:prSet/>
      <dgm:spPr/>
      <dgm:t>
        <a:bodyPr/>
        <a:lstStyle/>
        <a:p>
          <a:endParaRPr lang="en-US"/>
        </a:p>
      </dgm:t>
    </dgm:pt>
    <dgm:pt modelId="{7592DED3-D83E-4904-9FE9-A14797924782}" type="sibTrans" cxnId="{95062DCF-D198-47EA-A314-FDE86130B930}">
      <dgm:prSet/>
      <dgm:spPr/>
      <dgm:t>
        <a:bodyPr/>
        <a:lstStyle/>
        <a:p>
          <a:endParaRPr lang="en-US"/>
        </a:p>
      </dgm:t>
    </dgm:pt>
    <dgm:pt modelId="{088F2A1D-4087-4BAB-8B68-3655DE493949}">
      <dgm:prSet phldrT="[Text]" custT="1"/>
      <dgm:spPr/>
      <dgm:t>
        <a:bodyPr/>
        <a:lstStyle/>
        <a:p>
          <a:r>
            <a:rPr lang="id-ID" sz="1200" dirty="0"/>
            <a:t>Perindustian</a:t>
          </a:r>
          <a:endParaRPr lang="en-US" sz="1200" dirty="0"/>
        </a:p>
      </dgm:t>
    </dgm:pt>
    <dgm:pt modelId="{39C06034-51BB-4C76-892B-113BE95EC577}" type="parTrans" cxnId="{BF28D30F-35AC-4FDF-8EEB-A82E4BE8F4B5}">
      <dgm:prSet/>
      <dgm:spPr/>
      <dgm:t>
        <a:bodyPr/>
        <a:lstStyle/>
        <a:p>
          <a:endParaRPr lang="en-US"/>
        </a:p>
      </dgm:t>
    </dgm:pt>
    <dgm:pt modelId="{4DC828FD-B5CE-41A9-B9EC-ABC1A5F8ABAE}" type="sibTrans" cxnId="{BF28D30F-35AC-4FDF-8EEB-A82E4BE8F4B5}">
      <dgm:prSet/>
      <dgm:spPr/>
      <dgm:t>
        <a:bodyPr/>
        <a:lstStyle/>
        <a:p>
          <a:endParaRPr lang="en-US"/>
        </a:p>
      </dgm:t>
    </dgm:pt>
    <dgm:pt modelId="{3449124D-DEDE-42C0-BB12-D190CF245092}">
      <dgm:prSet phldrT="[Text]" custT="1"/>
      <dgm:spPr/>
      <dgm:t>
        <a:bodyPr/>
        <a:lstStyle/>
        <a:p>
          <a:r>
            <a:rPr lang="id-ID" sz="1200" dirty="0"/>
            <a:t>Pendidikan</a:t>
          </a:r>
          <a:endParaRPr lang="en-US" sz="1200" dirty="0"/>
        </a:p>
      </dgm:t>
    </dgm:pt>
    <dgm:pt modelId="{5DCD171F-B5BE-461D-8C93-0575EB914D83}" type="parTrans" cxnId="{8A8C7F39-223D-4848-AD85-0B8F4F5E2DFC}">
      <dgm:prSet/>
      <dgm:spPr/>
      <dgm:t>
        <a:bodyPr/>
        <a:lstStyle/>
        <a:p>
          <a:endParaRPr lang="en-US"/>
        </a:p>
      </dgm:t>
    </dgm:pt>
    <dgm:pt modelId="{FED10317-98DD-4A59-A906-D93E669AE3D8}" type="sibTrans" cxnId="{8A8C7F39-223D-4848-AD85-0B8F4F5E2DFC}">
      <dgm:prSet/>
      <dgm:spPr/>
      <dgm:t>
        <a:bodyPr/>
        <a:lstStyle/>
        <a:p>
          <a:endParaRPr lang="en-US"/>
        </a:p>
      </dgm:t>
    </dgm:pt>
    <dgm:pt modelId="{B82B3C64-2539-4456-9DB5-345DE197CB4D}">
      <dgm:prSet phldrT="[Text]" custT="1"/>
      <dgm:spPr/>
      <dgm:t>
        <a:bodyPr/>
        <a:lstStyle/>
        <a:p>
          <a:r>
            <a:rPr lang="id-ID" sz="1200" dirty="0"/>
            <a:t>dll</a:t>
          </a:r>
          <a:endParaRPr lang="en-US" sz="1200" dirty="0"/>
        </a:p>
      </dgm:t>
    </dgm:pt>
    <dgm:pt modelId="{A4269DF9-35B7-4D06-AF0F-6E2CE27965FF}" type="parTrans" cxnId="{947404D5-BA64-4101-9385-781A66EF4226}">
      <dgm:prSet/>
      <dgm:spPr/>
      <dgm:t>
        <a:bodyPr/>
        <a:lstStyle/>
        <a:p>
          <a:endParaRPr lang="en-US"/>
        </a:p>
      </dgm:t>
    </dgm:pt>
    <dgm:pt modelId="{E428BA68-5B85-4476-B551-0202CB087217}" type="sibTrans" cxnId="{947404D5-BA64-4101-9385-781A66EF4226}">
      <dgm:prSet/>
      <dgm:spPr/>
      <dgm:t>
        <a:bodyPr/>
        <a:lstStyle/>
        <a:p>
          <a:endParaRPr lang="en-US"/>
        </a:p>
      </dgm:t>
    </dgm:pt>
    <dgm:pt modelId="{1879EA89-76E6-4495-881D-DD0DEFB04ABA}">
      <dgm:prSet phldrT="[Text]" custT="1"/>
      <dgm:spPr/>
      <dgm:t>
        <a:bodyPr/>
        <a:lstStyle/>
        <a:p>
          <a:r>
            <a:rPr lang="id-ID" sz="1200" dirty="0"/>
            <a:t>Tenaga Kerja</a:t>
          </a:r>
          <a:endParaRPr lang="en-US" sz="1200" dirty="0"/>
        </a:p>
      </dgm:t>
    </dgm:pt>
    <dgm:pt modelId="{16D28B42-853E-4361-BED2-3E8DED5A9F7A}" type="parTrans" cxnId="{F5C66C18-F753-4561-8BD3-A2068AFCECDE}">
      <dgm:prSet/>
      <dgm:spPr/>
      <dgm:t>
        <a:bodyPr/>
        <a:lstStyle/>
        <a:p>
          <a:endParaRPr lang="en-US"/>
        </a:p>
      </dgm:t>
    </dgm:pt>
    <dgm:pt modelId="{1161F40F-22E7-4F32-B92D-95C6DA429A30}" type="sibTrans" cxnId="{F5C66C18-F753-4561-8BD3-A2068AFCECDE}">
      <dgm:prSet/>
      <dgm:spPr/>
      <dgm:t>
        <a:bodyPr/>
        <a:lstStyle/>
        <a:p>
          <a:endParaRPr lang="en-US"/>
        </a:p>
      </dgm:t>
    </dgm:pt>
    <dgm:pt modelId="{D8633E0D-CA93-4A42-A4B2-0AE9E9322E6A}">
      <dgm:prSet phldrT="[Text]" custT="1"/>
      <dgm:spPr/>
      <dgm:t>
        <a:bodyPr/>
        <a:lstStyle/>
        <a:p>
          <a:r>
            <a:rPr lang="id-ID" sz="1200" dirty="0"/>
            <a:t>Pertahanan</a:t>
          </a:r>
          <a:endParaRPr lang="en-US" sz="1200" dirty="0"/>
        </a:p>
      </dgm:t>
    </dgm:pt>
    <dgm:pt modelId="{B92AC0F2-9A8A-40D4-9634-5BB3B0F16AFC}" type="sibTrans" cxnId="{B790D125-07DF-412D-BF5D-FB0D039DA41D}">
      <dgm:prSet/>
      <dgm:spPr/>
      <dgm:t>
        <a:bodyPr/>
        <a:lstStyle/>
        <a:p>
          <a:endParaRPr lang="en-US"/>
        </a:p>
      </dgm:t>
    </dgm:pt>
    <dgm:pt modelId="{6C1B689E-21FE-4B49-94D4-871A96FBB42D}" type="parTrans" cxnId="{B790D125-07DF-412D-BF5D-FB0D039DA41D}">
      <dgm:prSet/>
      <dgm:spPr/>
      <dgm:t>
        <a:bodyPr/>
        <a:lstStyle/>
        <a:p>
          <a:endParaRPr lang="en-US"/>
        </a:p>
      </dgm:t>
    </dgm:pt>
    <dgm:pt modelId="{492A1D03-3AB1-47F0-BB85-C81085455195}" type="pres">
      <dgm:prSet presAssocID="{11DF70B7-6E76-4BF9-9A04-206605E84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8B547A-E577-47D4-B65E-2EB0D88061D1}" type="pres">
      <dgm:prSet presAssocID="{11DF70B7-6E76-4BF9-9A04-206605E84C95}" presName="fgShape" presStyleLbl="fgShp" presStyleIdx="0" presStyleCnt="1"/>
      <dgm:spPr/>
    </dgm:pt>
    <dgm:pt modelId="{B3FB6779-AA4F-4482-9E7D-318212B5DBCB}" type="pres">
      <dgm:prSet presAssocID="{11DF70B7-6E76-4BF9-9A04-206605E84C95}" presName="linComp" presStyleCnt="0"/>
      <dgm:spPr/>
    </dgm:pt>
    <dgm:pt modelId="{F7BDD0D2-5408-4254-900A-A1835F1F4C81}" type="pres">
      <dgm:prSet presAssocID="{35F66C9D-4A58-42EB-B2E4-19DC68BE02C4}" presName="compNode" presStyleCnt="0"/>
      <dgm:spPr/>
    </dgm:pt>
    <dgm:pt modelId="{65F815EC-982F-4A96-B34E-0CFA49DBD52A}" type="pres">
      <dgm:prSet presAssocID="{35F66C9D-4A58-42EB-B2E4-19DC68BE02C4}" presName="bkgdShape" presStyleLbl="node1" presStyleIdx="0" presStyleCnt="5"/>
      <dgm:spPr/>
      <dgm:t>
        <a:bodyPr/>
        <a:lstStyle/>
        <a:p>
          <a:endParaRPr lang="en-US"/>
        </a:p>
      </dgm:t>
    </dgm:pt>
    <dgm:pt modelId="{41D03DE5-FDCD-4557-8205-7EE2F47DBFB3}" type="pres">
      <dgm:prSet presAssocID="{35F66C9D-4A58-42EB-B2E4-19DC68BE02C4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144A6-677A-45E3-B1E7-BCD067CCBF81}" type="pres">
      <dgm:prSet presAssocID="{35F66C9D-4A58-42EB-B2E4-19DC68BE02C4}" presName="invisiNode" presStyleLbl="node1" presStyleIdx="0" presStyleCnt="5"/>
      <dgm:spPr/>
    </dgm:pt>
    <dgm:pt modelId="{E1C4E2A0-1E2D-45C0-BB53-B744B64382BF}" type="pres">
      <dgm:prSet presAssocID="{35F66C9D-4A58-42EB-B2E4-19DC68BE02C4}" presName="imagNod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8E3317-AB38-4FAA-B87E-557540CD69D7}" type="pres">
      <dgm:prSet presAssocID="{5E287111-2C1D-4B5F-86F2-BB9B3D935AF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D18AD0D-720C-4425-B6CF-D5D668E2BB59}" type="pres">
      <dgm:prSet presAssocID="{D58DB3E4-A7C3-488D-8368-0BE2D284146F}" presName="compNode" presStyleCnt="0"/>
      <dgm:spPr/>
    </dgm:pt>
    <dgm:pt modelId="{A8DA9D37-198B-435A-B7FC-4AAEAF52700B}" type="pres">
      <dgm:prSet presAssocID="{D58DB3E4-A7C3-488D-8368-0BE2D284146F}" presName="bkgdShape" presStyleLbl="node1" presStyleIdx="1" presStyleCnt="5"/>
      <dgm:spPr/>
      <dgm:t>
        <a:bodyPr/>
        <a:lstStyle/>
        <a:p>
          <a:endParaRPr lang="en-US"/>
        </a:p>
      </dgm:t>
    </dgm:pt>
    <dgm:pt modelId="{43CCF44C-16B1-4208-859D-1E8A0B646619}" type="pres">
      <dgm:prSet presAssocID="{D58DB3E4-A7C3-488D-8368-0BE2D284146F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41927-3989-4118-B371-8598EE3CF938}" type="pres">
      <dgm:prSet presAssocID="{D58DB3E4-A7C3-488D-8368-0BE2D284146F}" presName="invisiNode" presStyleLbl="node1" presStyleIdx="1" presStyleCnt="5"/>
      <dgm:spPr/>
    </dgm:pt>
    <dgm:pt modelId="{9D088840-99DA-4DD6-96F9-23B1F6EAE96B}" type="pres">
      <dgm:prSet presAssocID="{D58DB3E4-A7C3-488D-8368-0BE2D284146F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49AB730-D3B5-4640-81C5-0E72C0EADB5B}" type="pres">
      <dgm:prSet presAssocID="{EF6D9468-89B9-4222-ABE3-CFE5357D61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8231C22-AF70-4B7E-B2CD-0574BB999DDE}" type="pres">
      <dgm:prSet presAssocID="{A22DE982-7046-4BE3-A694-CC293EBF363D}" presName="compNode" presStyleCnt="0"/>
      <dgm:spPr/>
    </dgm:pt>
    <dgm:pt modelId="{FD49288B-0337-4916-9BBF-2B8FE17C4CA5}" type="pres">
      <dgm:prSet presAssocID="{A22DE982-7046-4BE3-A694-CC293EBF363D}" presName="bkgdShape" presStyleLbl="node1" presStyleIdx="2" presStyleCnt="5"/>
      <dgm:spPr/>
      <dgm:t>
        <a:bodyPr/>
        <a:lstStyle/>
        <a:p>
          <a:endParaRPr lang="en-US"/>
        </a:p>
      </dgm:t>
    </dgm:pt>
    <dgm:pt modelId="{1153B32B-5C91-436E-A273-0C8E5A2FC789}" type="pres">
      <dgm:prSet presAssocID="{A22DE982-7046-4BE3-A694-CC293EBF363D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53705-BA76-4B56-BC30-8C2CFECA4819}" type="pres">
      <dgm:prSet presAssocID="{A22DE982-7046-4BE3-A694-CC293EBF363D}" presName="invisiNode" presStyleLbl="node1" presStyleIdx="2" presStyleCnt="5"/>
      <dgm:spPr/>
    </dgm:pt>
    <dgm:pt modelId="{4AA8C5B3-C42B-4155-A64E-B5994F6BB40B}" type="pres">
      <dgm:prSet presAssocID="{A22DE982-7046-4BE3-A694-CC293EBF363D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FB1231-9F60-4CF1-84DE-67D57FE0CA00}" type="pres">
      <dgm:prSet presAssocID="{DE2659B2-54DF-41FC-8B11-41DEB62C7A2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307B903-5864-4F01-B6DC-588B9DFE4B65}" type="pres">
      <dgm:prSet presAssocID="{FDDC49D1-A2F8-4781-A155-3508106A3C37}" presName="compNode" presStyleCnt="0"/>
      <dgm:spPr/>
    </dgm:pt>
    <dgm:pt modelId="{C6F32373-0C64-489C-836F-DCB86F28C1F9}" type="pres">
      <dgm:prSet presAssocID="{FDDC49D1-A2F8-4781-A155-3508106A3C37}" presName="bkgdShape" presStyleLbl="node1" presStyleIdx="3" presStyleCnt="5"/>
      <dgm:spPr/>
      <dgm:t>
        <a:bodyPr/>
        <a:lstStyle/>
        <a:p>
          <a:endParaRPr lang="en-US"/>
        </a:p>
      </dgm:t>
    </dgm:pt>
    <dgm:pt modelId="{9F0E5CDC-04A7-45C8-B450-FC686D8E2EAA}" type="pres">
      <dgm:prSet presAssocID="{FDDC49D1-A2F8-4781-A155-3508106A3C37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39EC-5D7F-474F-A30B-F1690222F431}" type="pres">
      <dgm:prSet presAssocID="{FDDC49D1-A2F8-4781-A155-3508106A3C37}" presName="invisiNode" presStyleLbl="node1" presStyleIdx="3" presStyleCnt="5"/>
      <dgm:spPr/>
    </dgm:pt>
    <dgm:pt modelId="{BB71FFA7-8901-4976-8737-06890112C944}" type="pres">
      <dgm:prSet presAssocID="{FDDC49D1-A2F8-4781-A155-3508106A3C37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3A1795F-DD38-4DB1-82C7-7B358D9EE3F8}" type="pres">
      <dgm:prSet presAssocID="{A61DFC12-DC97-4EC9-B435-396141DADBF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17D2475-C3C7-472D-8D95-C50976A3C987}" type="pres">
      <dgm:prSet presAssocID="{086B49B3-2B92-47F0-AC8F-FDD52286DA4B}" presName="compNode" presStyleCnt="0"/>
      <dgm:spPr/>
    </dgm:pt>
    <dgm:pt modelId="{078B4FD9-AFF0-42D8-8B84-902B346835C5}" type="pres">
      <dgm:prSet presAssocID="{086B49B3-2B92-47F0-AC8F-FDD52286DA4B}" presName="bkgdShape" presStyleLbl="node1" presStyleIdx="4" presStyleCnt="5"/>
      <dgm:spPr/>
      <dgm:t>
        <a:bodyPr/>
        <a:lstStyle/>
        <a:p>
          <a:endParaRPr lang="en-US"/>
        </a:p>
      </dgm:t>
    </dgm:pt>
    <dgm:pt modelId="{235DC7C9-A55C-44F4-8072-535EF18AE512}" type="pres">
      <dgm:prSet presAssocID="{086B49B3-2B92-47F0-AC8F-FDD52286DA4B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F5C50-9712-4B2A-8D58-2B8A4D0613B0}" type="pres">
      <dgm:prSet presAssocID="{086B49B3-2B92-47F0-AC8F-FDD52286DA4B}" presName="invisiNode" presStyleLbl="node1" presStyleIdx="4" presStyleCnt="5"/>
      <dgm:spPr/>
    </dgm:pt>
    <dgm:pt modelId="{49460E7C-BBD6-4FA8-B8C2-E066D7E9B792}" type="pres">
      <dgm:prSet presAssocID="{086B49B3-2B92-47F0-AC8F-FDD52286DA4B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</dgm:ptLst>
  <dgm:cxnLst>
    <dgm:cxn modelId="{1F63ADAB-9ECB-4A02-BCAF-688FD2851ECD}" type="presOf" srcId="{1879EA89-76E6-4495-881D-DD0DEFB04ABA}" destId="{078B4FD9-AFF0-42D8-8B84-902B346835C5}" srcOrd="0" destOrd="5" presId="urn:microsoft.com/office/officeart/2005/8/layout/hList7"/>
    <dgm:cxn modelId="{305DD15A-4091-41E7-8024-886FD3FA250B}" srcId="{11DF70B7-6E76-4BF9-9A04-206605E84C95}" destId="{FDDC49D1-A2F8-4781-A155-3508106A3C37}" srcOrd="3" destOrd="0" parTransId="{0519E765-303E-4227-A037-176FAB35B481}" sibTransId="{A61DFC12-DC97-4EC9-B435-396141DADBF8}"/>
    <dgm:cxn modelId="{05618D97-BC3A-45EC-A58D-499066902658}" type="presOf" srcId="{A61DFC12-DC97-4EC9-B435-396141DADBF8}" destId="{63A1795F-DD38-4DB1-82C7-7B358D9EE3F8}" srcOrd="0" destOrd="0" presId="urn:microsoft.com/office/officeart/2005/8/layout/hList7"/>
    <dgm:cxn modelId="{BBFC2BF1-3348-4D99-9222-0A8B55857D74}" type="presOf" srcId="{3449124D-DEDE-42C0-BB12-D190CF245092}" destId="{235DC7C9-A55C-44F4-8072-535EF18AE512}" srcOrd="1" destOrd="4" presId="urn:microsoft.com/office/officeart/2005/8/layout/hList7"/>
    <dgm:cxn modelId="{09B486A1-8FA6-43D8-9498-ABD10EE5A85E}" type="presOf" srcId="{B82B3C64-2539-4456-9DB5-345DE197CB4D}" destId="{235DC7C9-A55C-44F4-8072-535EF18AE512}" srcOrd="1" destOrd="6" presId="urn:microsoft.com/office/officeart/2005/8/layout/hList7"/>
    <dgm:cxn modelId="{A5DFE52F-D4BE-4CFE-8A3C-994B25DDD9E0}" type="presOf" srcId="{DE2659B2-54DF-41FC-8B11-41DEB62C7A22}" destId="{9BFB1231-9F60-4CF1-84DE-67D57FE0CA00}" srcOrd="0" destOrd="0" presId="urn:microsoft.com/office/officeart/2005/8/layout/hList7"/>
    <dgm:cxn modelId="{89301325-E295-4CC8-8C02-CE0464914EB4}" type="presOf" srcId="{35F66C9D-4A58-42EB-B2E4-19DC68BE02C4}" destId="{65F815EC-982F-4A96-B34E-0CFA49DBD52A}" srcOrd="0" destOrd="0" presId="urn:microsoft.com/office/officeart/2005/8/layout/hList7"/>
    <dgm:cxn modelId="{DC111877-9E65-4C56-A0DF-0E3273C4C548}" srcId="{11DF70B7-6E76-4BF9-9A04-206605E84C95}" destId="{A22DE982-7046-4BE3-A694-CC293EBF363D}" srcOrd="2" destOrd="0" parTransId="{E2532F62-9C3D-45A7-A342-EEC7E166600B}" sibTransId="{DE2659B2-54DF-41FC-8B11-41DEB62C7A22}"/>
    <dgm:cxn modelId="{FEF2F306-9881-4CD6-8A18-648E15ABD3B5}" type="presOf" srcId="{5E287111-2C1D-4B5F-86F2-BB9B3D935AFE}" destId="{7E8E3317-AB38-4FAA-B87E-557540CD69D7}" srcOrd="0" destOrd="0" presId="urn:microsoft.com/office/officeart/2005/8/layout/hList7"/>
    <dgm:cxn modelId="{E66E783F-9092-4F85-9208-20D08F842B50}" srcId="{11DF70B7-6E76-4BF9-9A04-206605E84C95}" destId="{086B49B3-2B92-47F0-AC8F-FDD52286DA4B}" srcOrd="4" destOrd="0" parTransId="{7C9D3869-AA02-4011-A51D-7A349B8262B7}" sibTransId="{45BBE9AB-AD46-4D17-9EBD-195F63F1E23F}"/>
    <dgm:cxn modelId="{3E618C9C-9D82-48EC-B18E-1B66DE1A69E7}" type="presOf" srcId="{088F2A1D-4087-4BAB-8B68-3655DE493949}" destId="{235DC7C9-A55C-44F4-8072-535EF18AE512}" srcOrd="1" destOrd="3" presId="urn:microsoft.com/office/officeart/2005/8/layout/hList7"/>
    <dgm:cxn modelId="{EE18A895-B2FA-447B-85CC-505ECFB38F51}" type="presOf" srcId="{3449124D-DEDE-42C0-BB12-D190CF245092}" destId="{078B4FD9-AFF0-42D8-8B84-902B346835C5}" srcOrd="0" destOrd="4" presId="urn:microsoft.com/office/officeart/2005/8/layout/hList7"/>
    <dgm:cxn modelId="{95062DCF-D198-47EA-A314-FDE86130B930}" srcId="{086B49B3-2B92-47F0-AC8F-FDD52286DA4B}" destId="{30D78BC2-4336-4A0B-91AB-A5BA17AE8829}" srcOrd="1" destOrd="0" parTransId="{7C220E22-E444-4D47-B1D7-2085CFAE177C}" sibTransId="{7592DED3-D83E-4904-9FE9-A14797924782}"/>
    <dgm:cxn modelId="{1C7DCB47-986A-486D-87B1-AD50E26D779B}" type="presOf" srcId="{35F66C9D-4A58-42EB-B2E4-19DC68BE02C4}" destId="{41D03DE5-FDCD-4557-8205-7EE2F47DBFB3}" srcOrd="1" destOrd="0" presId="urn:microsoft.com/office/officeart/2005/8/layout/hList7"/>
    <dgm:cxn modelId="{D96A4FB4-4F14-4631-B75A-6ADB0A7186DC}" type="presOf" srcId="{11DF70B7-6E76-4BF9-9A04-206605E84C95}" destId="{492A1D03-3AB1-47F0-BB85-C81085455195}" srcOrd="0" destOrd="0" presId="urn:microsoft.com/office/officeart/2005/8/layout/hList7"/>
    <dgm:cxn modelId="{B790D125-07DF-412D-BF5D-FB0D039DA41D}" srcId="{086B49B3-2B92-47F0-AC8F-FDD52286DA4B}" destId="{D8633E0D-CA93-4A42-A4B2-0AE9E9322E6A}" srcOrd="0" destOrd="0" parTransId="{6C1B689E-21FE-4B49-94D4-871A96FBB42D}" sibTransId="{B92AC0F2-9A8A-40D4-9634-5BB3B0F16AFC}"/>
    <dgm:cxn modelId="{AAE4F884-D5DC-4B17-B4F4-DD7557444FC4}" type="presOf" srcId="{1879EA89-76E6-4495-881D-DD0DEFB04ABA}" destId="{235DC7C9-A55C-44F4-8072-535EF18AE512}" srcOrd="1" destOrd="5" presId="urn:microsoft.com/office/officeart/2005/8/layout/hList7"/>
    <dgm:cxn modelId="{20F37CF3-1B4B-49E6-8733-13EC1A755A37}" type="presOf" srcId="{088F2A1D-4087-4BAB-8B68-3655DE493949}" destId="{078B4FD9-AFF0-42D8-8B84-902B346835C5}" srcOrd="0" destOrd="3" presId="urn:microsoft.com/office/officeart/2005/8/layout/hList7"/>
    <dgm:cxn modelId="{656DB53F-8BB0-4479-9615-87A4CFB44EFD}" type="presOf" srcId="{D8633E0D-CA93-4A42-A4B2-0AE9E9322E6A}" destId="{235DC7C9-A55C-44F4-8072-535EF18AE512}" srcOrd="1" destOrd="1" presId="urn:microsoft.com/office/officeart/2005/8/layout/hList7"/>
    <dgm:cxn modelId="{2B8A80EA-9530-4858-91E3-112FED19D80C}" type="presOf" srcId="{A22DE982-7046-4BE3-A694-CC293EBF363D}" destId="{1153B32B-5C91-436E-A273-0C8E5A2FC789}" srcOrd="1" destOrd="0" presId="urn:microsoft.com/office/officeart/2005/8/layout/hList7"/>
    <dgm:cxn modelId="{1DCAB7D6-B673-47B1-9C22-B2E6040ED160}" type="presOf" srcId="{D58DB3E4-A7C3-488D-8368-0BE2D284146F}" destId="{43CCF44C-16B1-4208-859D-1E8A0B646619}" srcOrd="1" destOrd="0" presId="urn:microsoft.com/office/officeart/2005/8/layout/hList7"/>
    <dgm:cxn modelId="{D7B1C483-C87F-4134-8774-E4CE1211CB95}" type="presOf" srcId="{086B49B3-2B92-47F0-AC8F-FDD52286DA4B}" destId="{235DC7C9-A55C-44F4-8072-535EF18AE512}" srcOrd="1" destOrd="0" presId="urn:microsoft.com/office/officeart/2005/8/layout/hList7"/>
    <dgm:cxn modelId="{ED6D02B7-F349-4864-92D6-D1E61B5B6EC9}" type="presOf" srcId="{B82B3C64-2539-4456-9DB5-345DE197CB4D}" destId="{078B4FD9-AFF0-42D8-8B84-902B346835C5}" srcOrd="0" destOrd="6" presId="urn:microsoft.com/office/officeart/2005/8/layout/hList7"/>
    <dgm:cxn modelId="{5117C26B-C854-46FE-80D2-EBF819924F6F}" type="presOf" srcId="{086B49B3-2B92-47F0-AC8F-FDD52286DA4B}" destId="{078B4FD9-AFF0-42D8-8B84-902B346835C5}" srcOrd="0" destOrd="0" presId="urn:microsoft.com/office/officeart/2005/8/layout/hList7"/>
    <dgm:cxn modelId="{E873E521-4ABF-42C7-8BCC-D2EA2167BA42}" srcId="{11DF70B7-6E76-4BF9-9A04-206605E84C95}" destId="{35F66C9D-4A58-42EB-B2E4-19DC68BE02C4}" srcOrd="0" destOrd="0" parTransId="{4A9D5E40-64B9-4353-83B6-C40A9E35AE8F}" sibTransId="{5E287111-2C1D-4B5F-86F2-BB9B3D935AFE}"/>
    <dgm:cxn modelId="{6A3A46BF-0FA4-4984-8CE6-075AD8CE241C}" type="presOf" srcId="{D8633E0D-CA93-4A42-A4B2-0AE9E9322E6A}" destId="{078B4FD9-AFF0-42D8-8B84-902B346835C5}" srcOrd="0" destOrd="1" presId="urn:microsoft.com/office/officeart/2005/8/layout/hList7"/>
    <dgm:cxn modelId="{947404D5-BA64-4101-9385-781A66EF4226}" srcId="{086B49B3-2B92-47F0-AC8F-FDD52286DA4B}" destId="{B82B3C64-2539-4456-9DB5-345DE197CB4D}" srcOrd="5" destOrd="0" parTransId="{A4269DF9-35B7-4D06-AF0F-6E2CE27965FF}" sibTransId="{E428BA68-5B85-4476-B551-0202CB087217}"/>
    <dgm:cxn modelId="{F5C66C18-F753-4561-8BD3-A2068AFCECDE}" srcId="{086B49B3-2B92-47F0-AC8F-FDD52286DA4B}" destId="{1879EA89-76E6-4495-881D-DD0DEFB04ABA}" srcOrd="4" destOrd="0" parTransId="{16D28B42-853E-4361-BED2-3E8DED5A9F7A}" sibTransId="{1161F40F-22E7-4F32-B92D-95C6DA429A30}"/>
    <dgm:cxn modelId="{8A8C7F39-223D-4848-AD85-0B8F4F5E2DFC}" srcId="{086B49B3-2B92-47F0-AC8F-FDD52286DA4B}" destId="{3449124D-DEDE-42C0-BB12-D190CF245092}" srcOrd="3" destOrd="0" parTransId="{5DCD171F-B5BE-461D-8C93-0575EB914D83}" sibTransId="{FED10317-98DD-4A59-A906-D93E669AE3D8}"/>
    <dgm:cxn modelId="{E13E4854-E6D3-407A-8A27-118E9A3B79C9}" type="presOf" srcId="{30D78BC2-4336-4A0B-91AB-A5BA17AE8829}" destId="{235DC7C9-A55C-44F4-8072-535EF18AE512}" srcOrd="1" destOrd="2" presId="urn:microsoft.com/office/officeart/2005/8/layout/hList7"/>
    <dgm:cxn modelId="{5EBDBA64-8144-4D26-BAB3-4BB1261A6005}" type="presOf" srcId="{A22DE982-7046-4BE3-A694-CC293EBF363D}" destId="{FD49288B-0337-4916-9BBF-2B8FE17C4CA5}" srcOrd="0" destOrd="0" presId="urn:microsoft.com/office/officeart/2005/8/layout/hList7"/>
    <dgm:cxn modelId="{B6792D2C-5AB9-42B8-8E6F-8913BEE977A2}" type="presOf" srcId="{FDDC49D1-A2F8-4781-A155-3508106A3C37}" destId="{9F0E5CDC-04A7-45C8-B450-FC686D8E2EAA}" srcOrd="1" destOrd="0" presId="urn:microsoft.com/office/officeart/2005/8/layout/hList7"/>
    <dgm:cxn modelId="{A418B86D-9348-4CC6-A47D-686C49888573}" type="presOf" srcId="{EF6D9468-89B9-4222-ABE3-CFE5357D619A}" destId="{549AB730-D3B5-4640-81C5-0E72C0EADB5B}" srcOrd="0" destOrd="0" presId="urn:microsoft.com/office/officeart/2005/8/layout/hList7"/>
    <dgm:cxn modelId="{DAFA0E34-0CE7-42CB-B357-DED003EDF244}" type="presOf" srcId="{D58DB3E4-A7C3-488D-8368-0BE2D284146F}" destId="{A8DA9D37-198B-435A-B7FC-4AAEAF52700B}" srcOrd="0" destOrd="0" presId="urn:microsoft.com/office/officeart/2005/8/layout/hList7"/>
    <dgm:cxn modelId="{3330D74B-B38B-45EE-8806-79442D5F2067}" srcId="{11DF70B7-6E76-4BF9-9A04-206605E84C95}" destId="{D58DB3E4-A7C3-488D-8368-0BE2D284146F}" srcOrd="1" destOrd="0" parTransId="{4A3674D7-E2FC-4317-A9DA-50C2480BF20A}" sibTransId="{EF6D9468-89B9-4222-ABE3-CFE5357D619A}"/>
    <dgm:cxn modelId="{510C5639-1108-45C5-BA1E-84A3557FED10}" type="presOf" srcId="{FDDC49D1-A2F8-4781-A155-3508106A3C37}" destId="{C6F32373-0C64-489C-836F-DCB86F28C1F9}" srcOrd="0" destOrd="0" presId="urn:microsoft.com/office/officeart/2005/8/layout/hList7"/>
    <dgm:cxn modelId="{BF28D30F-35AC-4FDF-8EEB-A82E4BE8F4B5}" srcId="{086B49B3-2B92-47F0-AC8F-FDD52286DA4B}" destId="{088F2A1D-4087-4BAB-8B68-3655DE493949}" srcOrd="2" destOrd="0" parTransId="{39C06034-51BB-4C76-892B-113BE95EC577}" sibTransId="{4DC828FD-B5CE-41A9-B9EC-ABC1A5F8ABAE}"/>
    <dgm:cxn modelId="{70BC0AD2-E0C4-4DBB-8B70-2B43149BB244}" type="presOf" srcId="{30D78BC2-4336-4A0B-91AB-A5BA17AE8829}" destId="{078B4FD9-AFF0-42D8-8B84-902B346835C5}" srcOrd="0" destOrd="2" presId="urn:microsoft.com/office/officeart/2005/8/layout/hList7"/>
    <dgm:cxn modelId="{F083C026-63E2-4009-B0AE-622E622A32B1}" type="presParOf" srcId="{492A1D03-3AB1-47F0-BB85-C81085455195}" destId="{BC8B547A-E577-47D4-B65E-2EB0D88061D1}" srcOrd="0" destOrd="0" presId="urn:microsoft.com/office/officeart/2005/8/layout/hList7"/>
    <dgm:cxn modelId="{614CF5AF-8DAC-49C6-BEBA-1AA87BF36AD3}" type="presParOf" srcId="{492A1D03-3AB1-47F0-BB85-C81085455195}" destId="{B3FB6779-AA4F-4482-9E7D-318212B5DBCB}" srcOrd="1" destOrd="0" presId="urn:microsoft.com/office/officeart/2005/8/layout/hList7"/>
    <dgm:cxn modelId="{A2A15653-8735-4E20-923F-25BB41785C34}" type="presParOf" srcId="{B3FB6779-AA4F-4482-9E7D-318212B5DBCB}" destId="{F7BDD0D2-5408-4254-900A-A1835F1F4C81}" srcOrd="0" destOrd="0" presId="urn:microsoft.com/office/officeart/2005/8/layout/hList7"/>
    <dgm:cxn modelId="{67427DEA-B4C1-4333-93FB-3AE2D4C7F686}" type="presParOf" srcId="{F7BDD0D2-5408-4254-900A-A1835F1F4C81}" destId="{65F815EC-982F-4A96-B34E-0CFA49DBD52A}" srcOrd="0" destOrd="0" presId="urn:microsoft.com/office/officeart/2005/8/layout/hList7"/>
    <dgm:cxn modelId="{E4D59BA3-5169-4586-8A14-8108EE8DF54C}" type="presParOf" srcId="{F7BDD0D2-5408-4254-900A-A1835F1F4C81}" destId="{41D03DE5-FDCD-4557-8205-7EE2F47DBFB3}" srcOrd="1" destOrd="0" presId="urn:microsoft.com/office/officeart/2005/8/layout/hList7"/>
    <dgm:cxn modelId="{DA050343-C887-401C-8550-399CB20B5BDD}" type="presParOf" srcId="{F7BDD0D2-5408-4254-900A-A1835F1F4C81}" destId="{520144A6-677A-45E3-B1E7-BCD067CCBF81}" srcOrd="2" destOrd="0" presId="urn:microsoft.com/office/officeart/2005/8/layout/hList7"/>
    <dgm:cxn modelId="{A590BC84-01EE-4DC5-91A9-1FB354DE66F4}" type="presParOf" srcId="{F7BDD0D2-5408-4254-900A-A1835F1F4C81}" destId="{E1C4E2A0-1E2D-45C0-BB53-B744B64382BF}" srcOrd="3" destOrd="0" presId="urn:microsoft.com/office/officeart/2005/8/layout/hList7"/>
    <dgm:cxn modelId="{20961E2D-FF60-4D1F-A246-4E673FE7B62A}" type="presParOf" srcId="{B3FB6779-AA4F-4482-9E7D-318212B5DBCB}" destId="{7E8E3317-AB38-4FAA-B87E-557540CD69D7}" srcOrd="1" destOrd="0" presId="urn:microsoft.com/office/officeart/2005/8/layout/hList7"/>
    <dgm:cxn modelId="{FD7FA390-0F93-423D-BAD9-85B28DCDB60B}" type="presParOf" srcId="{B3FB6779-AA4F-4482-9E7D-318212B5DBCB}" destId="{8D18AD0D-720C-4425-B6CF-D5D668E2BB59}" srcOrd="2" destOrd="0" presId="urn:microsoft.com/office/officeart/2005/8/layout/hList7"/>
    <dgm:cxn modelId="{C768C38B-73F8-4346-972C-0C50300D39F4}" type="presParOf" srcId="{8D18AD0D-720C-4425-B6CF-D5D668E2BB59}" destId="{A8DA9D37-198B-435A-B7FC-4AAEAF52700B}" srcOrd="0" destOrd="0" presId="urn:microsoft.com/office/officeart/2005/8/layout/hList7"/>
    <dgm:cxn modelId="{8C44BFE6-3139-4B39-8097-6F2D14CA6998}" type="presParOf" srcId="{8D18AD0D-720C-4425-B6CF-D5D668E2BB59}" destId="{43CCF44C-16B1-4208-859D-1E8A0B646619}" srcOrd="1" destOrd="0" presId="urn:microsoft.com/office/officeart/2005/8/layout/hList7"/>
    <dgm:cxn modelId="{A75E15FE-366C-4ED5-9732-741DB48130BC}" type="presParOf" srcId="{8D18AD0D-720C-4425-B6CF-D5D668E2BB59}" destId="{A5141927-3989-4118-B371-8598EE3CF938}" srcOrd="2" destOrd="0" presId="urn:microsoft.com/office/officeart/2005/8/layout/hList7"/>
    <dgm:cxn modelId="{A5A8408C-562B-45E6-90C7-B941335EBADF}" type="presParOf" srcId="{8D18AD0D-720C-4425-B6CF-D5D668E2BB59}" destId="{9D088840-99DA-4DD6-96F9-23B1F6EAE96B}" srcOrd="3" destOrd="0" presId="urn:microsoft.com/office/officeart/2005/8/layout/hList7"/>
    <dgm:cxn modelId="{9432C6E0-2E35-4D72-A0DC-0FF1A76A14EB}" type="presParOf" srcId="{B3FB6779-AA4F-4482-9E7D-318212B5DBCB}" destId="{549AB730-D3B5-4640-81C5-0E72C0EADB5B}" srcOrd="3" destOrd="0" presId="urn:microsoft.com/office/officeart/2005/8/layout/hList7"/>
    <dgm:cxn modelId="{D077755F-76F0-4DF3-90BE-A96BCB001428}" type="presParOf" srcId="{B3FB6779-AA4F-4482-9E7D-318212B5DBCB}" destId="{58231C22-AF70-4B7E-B2CD-0574BB999DDE}" srcOrd="4" destOrd="0" presId="urn:microsoft.com/office/officeart/2005/8/layout/hList7"/>
    <dgm:cxn modelId="{8C476F87-EA0E-4CB7-9C15-6DC5D3A166C1}" type="presParOf" srcId="{58231C22-AF70-4B7E-B2CD-0574BB999DDE}" destId="{FD49288B-0337-4916-9BBF-2B8FE17C4CA5}" srcOrd="0" destOrd="0" presId="urn:microsoft.com/office/officeart/2005/8/layout/hList7"/>
    <dgm:cxn modelId="{118EB9F6-1742-485B-9774-400942AF53F3}" type="presParOf" srcId="{58231C22-AF70-4B7E-B2CD-0574BB999DDE}" destId="{1153B32B-5C91-436E-A273-0C8E5A2FC789}" srcOrd="1" destOrd="0" presId="urn:microsoft.com/office/officeart/2005/8/layout/hList7"/>
    <dgm:cxn modelId="{AB9ADF90-8931-4F18-8267-26420F992BD6}" type="presParOf" srcId="{58231C22-AF70-4B7E-B2CD-0574BB999DDE}" destId="{AD053705-BA76-4B56-BC30-8C2CFECA4819}" srcOrd="2" destOrd="0" presId="urn:microsoft.com/office/officeart/2005/8/layout/hList7"/>
    <dgm:cxn modelId="{90F4B519-E9F8-4056-BFE5-F8378F0665FA}" type="presParOf" srcId="{58231C22-AF70-4B7E-B2CD-0574BB999DDE}" destId="{4AA8C5B3-C42B-4155-A64E-B5994F6BB40B}" srcOrd="3" destOrd="0" presId="urn:microsoft.com/office/officeart/2005/8/layout/hList7"/>
    <dgm:cxn modelId="{59367AA1-7430-4C43-B347-E3EEED370369}" type="presParOf" srcId="{B3FB6779-AA4F-4482-9E7D-318212B5DBCB}" destId="{9BFB1231-9F60-4CF1-84DE-67D57FE0CA00}" srcOrd="5" destOrd="0" presId="urn:microsoft.com/office/officeart/2005/8/layout/hList7"/>
    <dgm:cxn modelId="{10B221EA-FB95-4267-8243-C4FA114C0988}" type="presParOf" srcId="{B3FB6779-AA4F-4482-9E7D-318212B5DBCB}" destId="{D307B903-5864-4F01-B6DC-588B9DFE4B65}" srcOrd="6" destOrd="0" presId="urn:microsoft.com/office/officeart/2005/8/layout/hList7"/>
    <dgm:cxn modelId="{2439818A-941A-4E18-9340-16BF43B2FF3C}" type="presParOf" srcId="{D307B903-5864-4F01-B6DC-588B9DFE4B65}" destId="{C6F32373-0C64-489C-836F-DCB86F28C1F9}" srcOrd="0" destOrd="0" presId="urn:microsoft.com/office/officeart/2005/8/layout/hList7"/>
    <dgm:cxn modelId="{F6B9252E-68B3-4491-98CF-242ED6AA7D62}" type="presParOf" srcId="{D307B903-5864-4F01-B6DC-588B9DFE4B65}" destId="{9F0E5CDC-04A7-45C8-B450-FC686D8E2EAA}" srcOrd="1" destOrd="0" presId="urn:microsoft.com/office/officeart/2005/8/layout/hList7"/>
    <dgm:cxn modelId="{8E5CB627-F1CA-4B62-AA67-186CDE6B0EFE}" type="presParOf" srcId="{D307B903-5864-4F01-B6DC-588B9DFE4B65}" destId="{9E9F39EC-5D7F-474F-A30B-F1690222F431}" srcOrd="2" destOrd="0" presId="urn:microsoft.com/office/officeart/2005/8/layout/hList7"/>
    <dgm:cxn modelId="{6D13E826-8BDF-4EA4-B34E-17CC405AC122}" type="presParOf" srcId="{D307B903-5864-4F01-B6DC-588B9DFE4B65}" destId="{BB71FFA7-8901-4976-8737-06890112C944}" srcOrd="3" destOrd="0" presId="urn:microsoft.com/office/officeart/2005/8/layout/hList7"/>
    <dgm:cxn modelId="{3F186D8F-8A11-428E-8EAD-BD6B20EC6B88}" type="presParOf" srcId="{B3FB6779-AA4F-4482-9E7D-318212B5DBCB}" destId="{63A1795F-DD38-4DB1-82C7-7B358D9EE3F8}" srcOrd="7" destOrd="0" presId="urn:microsoft.com/office/officeart/2005/8/layout/hList7"/>
    <dgm:cxn modelId="{E3C26849-C7BA-4BBB-AD15-560953C38869}" type="presParOf" srcId="{B3FB6779-AA4F-4482-9E7D-318212B5DBCB}" destId="{E17D2475-C3C7-472D-8D95-C50976A3C987}" srcOrd="8" destOrd="0" presId="urn:microsoft.com/office/officeart/2005/8/layout/hList7"/>
    <dgm:cxn modelId="{9DB8735F-E842-43B6-A52A-C477199510B0}" type="presParOf" srcId="{E17D2475-C3C7-472D-8D95-C50976A3C987}" destId="{078B4FD9-AFF0-42D8-8B84-902B346835C5}" srcOrd="0" destOrd="0" presId="urn:microsoft.com/office/officeart/2005/8/layout/hList7"/>
    <dgm:cxn modelId="{A0A3DD46-B1FC-42CB-A790-440F33EC4280}" type="presParOf" srcId="{E17D2475-C3C7-472D-8D95-C50976A3C987}" destId="{235DC7C9-A55C-44F4-8072-535EF18AE512}" srcOrd="1" destOrd="0" presId="urn:microsoft.com/office/officeart/2005/8/layout/hList7"/>
    <dgm:cxn modelId="{C677E475-AEB1-4D25-B019-9D86FD20CEBF}" type="presParOf" srcId="{E17D2475-C3C7-472D-8D95-C50976A3C987}" destId="{1C1F5C50-9712-4B2A-8D58-2B8A4D0613B0}" srcOrd="2" destOrd="0" presId="urn:microsoft.com/office/officeart/2005/8/layout/hList7"/>
    <dgm:cxn modelId="{9B178601-9AC8-4D16-BFE0-A4D5E828A073}" type="presParOf" srcId="{E17D2475-C3C7-472D-8D95-C50976A3C987}" destId="{49460E7C-BBD6-4FA8-B8C2-E066D7E9B79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DF70B7-6E76-4BF9-9A04-206605E84C95}" type="doc">
      <dgm:prSet loTypeId="urn:microsoft.com/office/officeart/2005/8/layout/hList7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58DB3E4-A7C3-488D-8368-0BE2D284146F}">
      <dgm:prSet phldrT="[Text]"/>
      <dgm:spPr/>
      <dgm:t>
        <a:bodyPr/>
        <a:lstStyle/>
        <a:p>
          <a:r>
            <a:rPr lang="id-ID" dirty="0"/>
            <a:t>Fungsi Ekonomi</a:t>
          </a:r>
          <a:endParaRPr lang="en-US" dirty="0"/>
        </a:p>
      </dgm:t>
    </dgm:pt>
    <dgm:pt modelId="{4A3674D7-E2FC-4317-A9DA-50C2480BF20A}" type="parTrans" cxnId="{3330D74B-B38B-45EE-8806-79442D5F2067}">
      <dgm:prSet/>
      <dgm:spPr/>
      <dgm:t>
        <a:bodyPr/>
        <a:lstStyle/>
        <a:p>
          <a:endParaRPr lang="en-US"/>
        </a:p>
      </dgm:t>
    </dgm:pt>
    <dgm:pt modelId="{EF6D9468-89B9-4222-ABE3-CFE5357D619A}" type="sibTrans" cxnId="{3330D74B-B38B-45EE-8806-79442D5F2067}">
      <dgm:prSet/>
      <dgm:spPr/>
      <dgm:t>
        <a:bodyPr/>
        <a:lstStyle/>
        <a:p>
          <a:endParaRPr lang="en-US"/>
        </a:p>
      </dgm:t>
    </dgm:pt>
    <dgm:pt modelId="{A22DE982-7046-4BE3-A694-CC293EBF363D}">
      <dgm:prSet phldrT="[Text]"/>
      <dgm:spPr/>
      <dgm:t>
        <a:bodyPr/>
        <a:lstStyle/>
        <a:p>
          <a:r>
            <a:rPr lang="id-ID" dirty="0"/>
            <a:t>Fungsi Penerangan dan Sosbud</a:t>
          </a:r>
          <a:endParaRPr lang="en-US" dirty="0"/>
        </a:p>
      </dgm:t>
    </dgm:pt>
    <dgm:pt modelId="{E2532F62-9C3D-45A7-A342-EEC7E166600B}" type="parTrans" cxnId="{DC111877-9E65-4C56-A0DF-0E3273C4C548}">
      <dgm:prSet/>
      <dgm:spPr/>
      <dgm:t>
        <a:bodyPr/>
        <a:lstStyle/>
        <a:p>
          <a:endParaRPr lang="en-US"/>
        </a:p>
      </dgm:t>
    </dgm:pt>
    <dgm:pt modelId="{DE2659B2-54DF-41FC-8B11-41DEB62C7A22}" type="sibTrans" cxnId="{DC111877-9E65-4C56-A0DF-0E3273C4C548}">
      <dgm:prSet/>
      <dgm:spPr/>
      <dgm:t>
        <a:bodyPr/>
        <a:lstStyle/>
        <a:p>
          <a:endParaRPr lang="en-US"/>
        </a:p>
      </dgm:t>
    </dgm:pt>
    <dgm:pt modelId="{FDDC49D1-A2F8-4781-A155-3508106A3C37}">
      <dgm:prSet phldrT="[Text]"/>
      <dgm:spPr/>
      <dgm:t>
        <a:bodyPr/>
        <a:lstStyle/>
        <a:p>
          <a:r>
            <a:rPr lang="id-ID" dirty="0"/>
            <a:t>Fungsi Protokol dan Konsuler</a:t>
          </a:r>
          <a:endParaRPr lang="en-US" dirty="0"/>
        </a:p>
      </dgm:t>
    </dgm:pt>
    <dgm:pt modelId="{0519E765-303E-4227-A037-176FAB35B481}" type="parTrans" cxnId="{305DD15A-4091-41E7-8024-886FD3FA250B}">
      <dgm:prSet/>
      <dgm:spPr/>
      <dgm:t>
        <a:bodyPr/>
        <a:lstStyle/>
        <a:p>
          <a:endParaRPr lang="en-US"/>
        </a:p>
      </dgm:t>
    </dgm:pt>
    <dgm:pt modelId="{A61DFC12-DC97-4EC9-B435-396141DADBF8}" type="sibTrans" cxnId="{305DD15A-4091-41E7-8024-886FD3FA250B}">
      <dgm:prSet/>
      <dgm:spPr/>
      <dgm:t>
        <a:bodyPr/>
        <a:lstStyle/>
        <a:p>
          <a:endParaRPr lang="en-US"/>
        </a:p>
      </dgm:t>
    </dgm:pt>
    <dgm:pt modelId="{492A1D03-3AB1-47F0-BB85-C81085455195}" type="pres">
      <dgm:prSet presAssocID="{11DF70B7-6E76-4BF9-9A04-206605E84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8B547A-E577-47D4-B65E-2EB0D88061D1}" type="pres">
      <dgm:prSet presAssocID="{11DF70B7-6E76-4BF9-9A04-206605E84C95}" presName="fgShape" presStyleLbl="fgShp" presStyleIdx="0" presStyleCnt="1"/>
      <dgm:spPr/>
    </dgm:pt>
    <dgm:pt modelId="{B3FB6779-AA4F-4482-9E7D-318212B5DBCB}" type="pres">
      <dgm:prSet presAssocID="{11DF70B7-6E76-4BF9-9A04-206605E84C95}" presName="linComp" presStyleCnt="0"/>
      <dgm:spPr/>
    </dgm:pt>
    <dgm:pt modelId="{8D18AD0D-720C-4425-B6CF-D5D668E2BB59}" type="pres">
      <dgm:prSet presAssocID="{D58DB3E4-A7C3-488D-8368-0BE2D284146F}" presName="compNode" presStyleCnt="0"/>
      <dgm:spPr/>
    </dgm:pt>
    <dgm:pt modelId="{A8DA9D37-198B-435A-B7FC-4AAEAF52700B}" type="pres">
      <dgm:prSet presAssocID="{D58DB3E4-A7C3-488D-8368-0BE2D284146F}" presName="bkgdShape" presStyleLbl="node1" presStyleIdx="0" presStyleCnt="3"/>
      <dgm:spPr/>
      <dgm:t>
        <a:bodyPr/>
        <a:lstStyle/>
        <a:p>
          <a:endParaRPr lang="en-US"/>
        </a:p>
      </dgm:t>
    </dgm:pt>
    <dgm:pt modelId="{43CCF44C-16B1-4208-859D-1E8A0B646619}" type="pres">
      <dgm:prSet presAssocID="{D58DB3E4-A7C3-488D-8368-0BE2D284146F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41927-3989-4118-B371-8598EE3CF938}" type="pres">
      <dgm:prSet presAssocID="{D58DB3E4-A7C3-488D-8368-0BE2D284146F}" presName="invisiNode" presStyleLbl="node1" presStyleIdx="0" presStyleCnt="3"/>
      <dgm:spPr/>
    </dgm:pt>
    <dgm:pt modelId="{9D088840-99DA-4DD6-96F9-23B1F6EAE96B}" type="pres">
      <dgm:prSet presAssocID="{D58DB3E4-A7C3-488D-8368-0BE2D284146F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49AB730-D3B5-4640-81C5-0E72C0EADB5B}" type="pres">
      <dgm:prSet presAssocID="{EF6D9468-89B9-4222-ABE3-CFE5357D61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8231C22-AF70-4B7E-B2CD-0574BB999DDE}" type="pres">
      <dgm:prSet presAssocID="{A22DE982-7046-4BE3-A694-CC293EBF363D}" presName="compNode" presStyleCnt="0"/>
      <dgm:spPr/>
    </dgm:pt>
    <dgm:pt modelId="{FD49288B-0337-4916-9BBF-2B8FE17C4CA5}" type="pres">
      <dgm:prSet presAssocID="{A22DE982-7046-4BE3-A694-CC293EBF363D}" presName="bkgdShape" presStyleLbl="node1" presStyleIdx="1" presStyleCnt="3"/>
      <dgm:spPr/>
      <dgm:t>
        <a:bodyPr/>
        <a:lstStyle/>
        <a:p>
          <a:endParaRPr lang="en-US"/>
        </a:p>
      </dgm:t>
    </dgm:pt>
    <dgm:pt modelId="{1153B32B-5C91-436E-A273-0C8E5A2FC789}" type="pres">
      <dgm:prSet presAssocID="{A22DE982-7046-4BE3-A694-CC293EBF363D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53705-BA76-4B56-BC30-8C2CFECA4819}" type="pres">
      <dgm:prSet presAssocID="{A22DE982-7046-4BE3-A694-CC293EBF363D}" presName="invisiNode" presStyleLbl="node1" presStyleIdx="1" presStyleCnt="3"/>
      <dgm:spPr/>
    </dgm:pt>
    <dgm:pt modelId="{4AA8C5B3-C42B-4155-A64E-B5994F6BB40B}" type="pres">
      <dgm:prSet presAssocID="{A22DE982-7046-4BE3-A694-CC293EBF363D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FB1231-9F60-4CF1-84DE-67D57FE0CA00}" type="pres">
      <dgm:prSet presAssocID="{DE2659B2-54DF-41FC-8B11-41DEB62C7A2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307B903-5864-4F01-B6DC-588B9DFE4B65}" type="pres">
      <dgm:prSet presAssocID="{FDDC49D1-A2F8-4781-A155-3508106A3C37}" presName="compNode" presStyleCnt="0"/>
      <dgm:spPr/>
    </dgm:pt>
    <dgm:pt modelId="{C6F32373-0C64-489C-836F-DCB86F28C1F9}" type="pres">
      <dgm:prSet presAssocID="{FDDC49D1-A2F8-4781-A155-3508106A3C37}" presName="bkgdShape" presStyleLbl="node1" presStyleIdx="2" presStyleCnt="3" custLinFactX="100000" custLinFactNeighborX="114009" custLinFactNeighborY="-2908"/>
      <dgm:spPr/>
      <dgm:t>
        <a:bodyPr/>
        <a:lstStyle/>
        <a:p>
          <a:endParaRPr lang="en-US"/>
        </a:p>
      </dgm:t>
    </dgm:pt>
    <dgm:pt modelId="{9F0E5CDC-04A7-45C8-B450-FC686D8E2EAA}" type="pres">
      <dgm:prSet presAssocID="{FDDC49D1-A2F8-4781-A155-3508106A3C37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39EC-5D7F-474F-A30B-F1690222F431}" type="pres">
      <dgm:prSet presAssocID="{FDDC49D1-A2F8-4781-A155-3508106A3C37}" presName="invisiNode" presStyleLbl="node1" presStyleIdx="2" presStyleCnt="3"/>
      <dgm:spPr/>
    </dgm:pt>
    <dgm:pt modelId="{BB71FFA7-8901-4976-8737-06890112C944}" type="pres">
      <dgm:prSet presAssocID="{FDDC49D1-A2F8-4781-A155-3508106A3C37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D96A4FB4-4F14-4631-B75A-6ADB0A7186DC}" type="presOf" srcId="{11DF70B7-6E76-4BF9-9A04-206605E84C95}" destId="{492A1D03-3AB1-47F0-BB85-C81085455195}" srcOrd="0" destOrd="0" presId="urn:microsoft.com/office/officeart/2005/8/layout/hList7"/>
    <dgm:cxn modelId="{305DD15A-4091-41E7-8024-886FD3FA250B}" srcId="{11DF70B7-6E76-4BF9-9A04-206605E84C95}" destId="{FDDC49D1-A2F8-4781-A155-3508106A3C37}" srcOrd="2" destOrd="0" parTransId="{0519E765-303E-4227-A037-176FAB35B481}" sibTransId="{A61DFC12-DC97-4EC9-B435-396141DADBF8}"/>
    <dgm:cxn modelId="{DAFA0E34-0CE7-42CB-B357-DED003EDF244}" type="presOf" srcId="{D58DB3E4-A7C3-488D-8368-0BE2D284146F}" destId="{A8DA9D37-198B-435A-B7FC-4AAEAF52700B}" srcOrd="0" destOrd="0" presId="urn:microsoft.com/office/officeart/2005/8/layout/hList7"/>
    <dgm:cxn modelId="{DC111877-9E65-4C56-A0DF-0E3273C4C548}" srcId="{11DF70B7-6E76-4BF9-9A04-206605E84C95}" destId="{A22DE982-7046-4BE3-A694-CC293EBF363D}" srcOrd="1" destOrd="0" parTransId="{E2532F62-9C3D-45A7-A342-EEC7E166600B}" sibTransId="{DE2659B2-54DF-41FC-8B11-41DEB62C7A22}"/>
    <dgm:cxn modelId="{B6792D2C-5AB9-42B8-8E6F-8913BEE977A2}" type="presOf" srcId="{FDDC49D1-A2F8-4781-A155-3508106A3C37}" destId="{9F0E5CDC-04A7-45C8-B450-FC686D8E2EAA}" srcOrd="1" destOrd="0" presId="urn:microsoft.com/office/officeart/2005/8/layout/hList7"/>
    <dgm:cxn modelId="{2B8A80EA-9530-4858-91E3-112FED19D80C}" type="presOf" srcId="{A22DE982-7046-4BE3-A694-CC293EBF363D}" destId="{1153B32B-5C91-436E-A273-0C8E5A2FC789}" srcOrd="1" destOrd="0" presId="urn:microsoft.com/office/officeart/2005/8/layout/hList7"/>
    <dgm:cxn modelId="{510C5639-1108-45C5-BA1E-84A3557FED10}" type="presOf" srcId="{FDDC49D1-A2F8-4781-A155-3508106A3C37}" destId="{C6F32373-0C64-489C-836F-DCB86F28C1F9}" srcOrd="0" destOrd="0" presId="urn:microsoft.com/office/officeart/2005/8/layout/hList7"/>
    <dgm:cxn modelId="{A5DFE52F-D4BE-4CFE-8A3C-994B25DDD9E0}" type="presOf" srcId="{DE2659B2-54DF-41FC-8B11-41DEB62C7A22}" destId="{9BFB1231-9F60-4CF1-84DE-67D57FE0CA00}" srcOrd="0" destOrd="0" presId="urn:microsoft.com/office/officeart/2005/8/layout/hList7"/>
    <dgm:cxn modelId="{A418B86D-9348-4CC6-A47D-686C49888573}" type="presOf" srcId="{EF6D9468-89B9-4222-ABE3-CFE5357D619A}" destId="{549AB730-D3B5-4640-81C5-0E72C0EADB5B}" srcOrd="0" destOrd="0" presId="urn:microsoft.com/office/officeart/2005/8/layout/hList7"/>
    <dgm:cxn modelId="{3330D74B-B38B-45EE-8806-79442D5F2067}" srcId="{11DF70B7-6E76-4BF9-9A04-206605E84C95}" destId="{D58DB3E4-A7C3-488D-8368-0BE2D284146F}" srcOrd="0" destOrd="0" parTransId="{4A3674D7-E2FC-4317-A9DA-50C2480BF20A}" sibTransId="{EF6D9468-89B9-4222-ABE3-CFE5357D619A}"/>
    <dgm:cxn modelId="{5EBDBA64-8144-4D26-BAB3-4BB1261A6005}" type="presOf" srcId="{A22DE982-7046-4BE3-A694-CC293EBF363D}" destId="{FD49288B-0337-4916-9BBF-2B8FE17C4CA5}" srcOrd="0" destOrd="0" presId="urn:microsoft.com/office/officeart/2005/8/layout/hList7"/>
    <dgm:cxn modelId="{1DCAB7D6-B673-47B1-9C22-B2E6040ED160}" type="presOf" srcId="{D58DB3E4-A7C3-488D-8368-0BE2D284146F}" destId="{43CCF44C-16B1-4208-859D-1E8A0B646619}" srcOrd="1" destOrd="0" presId="urn:microsoft.com/office/officeart/2005/8/layout/hList7"/>
    <dgm:cxn modelId="{F083C026-63E2-4009-B0AE-622E622A32B1}" type="presParOf" srcId="{492A1D03-3AB1-47F0-BB85-C81085455195}" destId="{BC8B547A-E577-47D4-B65E-2EB0D88061D1}" srcOrd="0" destOrd="0" presId="urn:microsoft.com/office/officeart/2005/8/layout/hList7"/>
    <dgm:cxn modelId="{614CF5AF-8DAC-49C6-BEBA-1AA87BF36AD3}" type="presParOf" srcId="{492A1D03-3AB1-47F0-BB85-C81085455195}" destId="{B3FB6779-AA4F-4482-9E7D-318212B5DBCB}" srcOrd="1" destOrd="0" presId="urn:microsoft.com/office/officeart/2005/8/layout/hList7"/>
    <dgm:cxn modelId="{FD7FA390-0F93-423D-BAD9-85B28DCDB60B}" type="presParOf" srcId="{B3FB6779-AA4F-4482-9E7D-318212B5DBCB}" destId="{8D18AD0D-720C-4425-B6CF-D5D668E2BB59}" srcOrd="0" destOrd="0" presId="urn:microsoft.com/office/officeart/2005/8/layout/hList7"/>
    <dgm:cxn modelId="{C768C38B-73F8-4346-972C-0C50300D39F4}" type="presParOf" srcId="{8D18AD0D-720C-4425-B6CF-D5D668E2BB59}" destId="{A8DA9D37-198B-435A-B7FC-4AAEAF52700B}" srcOrd="0" destOrd="0" presId="urn:microsoft.com/office/officeart/2005/8/layout/hList7"/>
    <dgm:cxn modelId="{8C44BFE6-3139-4B39-8097-6F2D14CA6998}" type="presParOf" srcId="{8D18AD0D-720C-4425-B6CF-D5D668E2BB59}" destId="{43CCF44C-16B1-4208-859D-1E8A0B646619}" srcOrd="1" destOrd="0" presId="urn:microsoft.com/office/officeart/2005/8/layout/hList7"/>
    <dgm:cxn modelId="{A75E15FE-366C-4ED5-9732-741DB48130BC}" type="presParOf" srcId="{8D18AD0D-720C-4425-B6CF-D5D668E2BB59}" destId="{A5141927-3989-4118-B371-8598EE3CF938}" srcOrd="2" destOrd="0" presId="urn:microsoft.com/office/officeart/2005/8/layout/hList7"/>
    <dgm:cxn modelId="{A5A8408C-562B-45E6-90C7-B941335EBADF}" type="presParOf" srcId="{8D18AD0D-720C-4425-B6CF-D5D668E2BB59}" destId="{9D088840-99DA-4DD6-96F9-23B1F6EAE96B}" srcOrd="3" destOrd="0" presId="urn:microsoft.com/office/officeart/2005/8/layout/hList7"/>
    <dgm:cxn modelId="{9432C6E0-2E35-4D72-A0DC-0FF1A76A14EB}" type="presParOf" srcId="{B3FB6779-AA4F-4482-9E7D-318212B5DBCB}" destId="{549AB730-D3B5-4640-81C5-0E72C0EADB5B}" srcOrd="1" destOrd="0" presId="urn:microsoft.com/office/officeart/2005/8/layout/hList7"/>
    <dgm:cxn modelId="{D077755F-76F0-4DF3-90BE-A96BCB001428}" type="presParOf" srcId="{B3FB6779-AA4F-4482-9E7D-318212B5DBCB}" destId="{58231C22-AF70-4B7E-B2CD-0574BB999DDE}" srcOrd="2" destOrd="0" presId="urn:microsoft.com/office/officeart/2005/8/layout/hList7"/>
    <dgm:cxn modelId="{8C476F87-EA0E-4CB7-9C15-6DC5D3A166C1}" type="presParOf" srcId="{58231C22-AF70-4B7E-B2CD-0574BB999DDE}" destId="{FD49288B-0337-4916-9BBF-2B8FE17C4CA5}" srcOrd="0" destOrd="0" presId="urn:microsoft.com/office/officeart/2005/8/layout/hList7"/>
    <dgm:cxn modelId="{118EB9F6-1742-485B-9774-400942AF53F3}" type="presParOf" srcId="{58231C22-AF70-4B7E-B2CD-0574BB999DDE}" destId="{1153B32B-5C91-436E-A273-0C8E5A2FC789}" srcOrd="1" destOrd="0" presId="urn:microsoft.com/office/officeart/2005/8/layout/hList7"/>
    <dgm:cxn modelId="{AB9ADF90-8931-4F18-8267-26420F992BD6}" type="presParOf" srcId="{58231C22-AF70-4B7E-B2CD-0574BB999DDE}" destId="{AD053705-BA76-4B56-BC30-8C2CFECA4819}" srcOrd="2" destOrd="0" presId="urn:microsoft.com/office/officeart/2005/8/layout/hList7"/>
    <dgm:cxn modelId="{90F4B519-E9F8-4056-BFE5-F8378F0665FA}" type="presParOf" srcId="{58231C22-AF70-4B7E-B2CD-0574BB999DDE}" destId="{4AA8C5B3-C42B-4155-A64E-B5994F6BB40B}" srcOrd="3" destOrd="0" presId="urn:microsoft.com/office/officeart/2005/8/layout/hList7"/>
    <dgm:cxn modelId="{59367AA1-7430-4C43-B347-E3EEED370369}" type="presParOf" srcId="{B3FB6779-AA4F-4482-9E7D-318212B5DBCB}" destId="{9BFB1231-9F60-4CF1-84DE-67D57FE0CA00}" srcOrd="3" destOrd="0" presId="urn:microsoft.com/office/officeart/2005/8/layout/hList7"/>
    <dgm:cxn modelId="{10B221EA-FB95-4267-8243-C4FA114C0988}" type="presParOf" srcId="{B3FB6779-AA4F-4482-9E7D-318212B5DBCB}" destId="{D307B903-5864-4F01-B6DC-588B9DFE4B65}" srcOrd="4" destOrd="0" presId="urn:microsoft.com/office/officeart/2005/8/layout/hList7"/>
    <dgm:cxn modelId="{2439818A-941A-4E18-9340-16BF43B2FF3C}" type="presParOf" srcId="{D307B903-5864-4F01-B6DC-588B9DFE4B65}" destId="{C6F32373-0C64-489C-836F-DCB86F28C1F9}" srcOrd="0" destOrd="0" presId="urn:microsoft.com/office/officeart/2005/8/layout/hList7"/>
    <dgm:cxn modelId="{F6B9252E-68B3-4491-98CF-242ED6AA7D62}" type="presParOf" srcId="{D307B903-5864-4F01-B6DC-588B9DFE4B65}" destId="{9F0E5CDC-04A7-45C8-B450-FC686D8E2EAA}" srcOrd="1" destOrd="0" presId="urn:microsoft.com/office/officeart/2005/8/layout/hList7"/>
    <dgm:cxn modelId="{8E5CB627-F1CA-4B62-AA67-186CDE6B0EFE}" type="presParOf" srcId="{D307B903-5864-4F01-B6DC-588B9DFE4B65}" destId="{9E9F39EC-5D7F-474F-A30B-F1690222F431}" srcOrd="2" destOrd="0" presId="urn:microsoft.com/office/officeart/2005/8/layout/hList7"/>
    <dgm:cxn modelId="{6D13E826-8BDF-4EA4-B34E-17CC405AC122}" type="presParOf" srcId="{D307B903-5864-4F01-B6DC-588B9DFE4B65}" destId="{BB71FFA7-8901-4976-8737-06890112C94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326E8-FD14-4925-87B6-9A2CEF62BEFA}">
      <dsp:nvSpPr>
        <dsp:cNvPr id="0" name=""/>
        <dsp:cNvSpPr/>
      </dsp:nvSpPr>
      <dsp:spPr>
        <a:xfrm rot="10800000">
          <a:off x="1984045" y="4462"/>
          <a:ext cx="6879319" cy="100513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23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1">
              <a:solidFill>
                <a:schemeClr val="bg1"/>
              </a:solidFill>
              <a:latin typeface="Bahnschrift SemiCondensed" panose="020B0502040204020203" pitchFamily="34" charset="0"/>
            </a:rPr>
            <a:t>PEMBANGUNAN SDM</a:t>
          </a:r>
        </a:p>
      </dsp:txBody>
      <dsp:txXfrm rot="10800000">
        <a:off x="2235329" y="4462"/>
        <a:ext cx="6628035" cy="1005136"/>
      </dsp:txXfrm>
    </dsp:sp>
    <dsp:sp modelId="{FF3B87A5-456D-46EA-B1D7-59688CB2133E}">
      <dsp:nvSpPr>
        <dsp:cNvPr id="0" name=""/>
        <dsp:cNvSpPr/>
      </dsp:nvSpPr>
      <dsp:spPr>
        <a:xfrm>
          <a:off x="1481476" y="4462"/>
          <a:ext cx="1005136" cy="100513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C5FAA-11E9-44BB-8137-54FADAF4B939}">
      <dsp:nvSpPr>
        <dsp:cNvPr id="0" name=""/>
        <dsp:cNvSpPr/>
      </dsp:nvSpPr>
      <dsp:spPr>
        <a:xfrm rot="10800000">
          <a:off x="1984045" y="1309640"/>
          <a:ext cx="6879319" cy="1005136"/>
        </a:xfrm>
        <a:prstGeom prst="homePlate">
          <a:avLst/>
        </a:prstGeom>
        <a:solidFill>
          <a:schemeClr val="accent2">
            <a:hueOff val="-175792"/>
            <a:satOff val="7348"/>
            <a:lumOff val="-90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23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1">
              <a:solidFill>
                <a:schemeClr val="bg1"/>
              </a:solidFill>
              <a:latin typeface="Bahnschrift SemiCondensed" panose="020B0502040204020203" pitchFamily="34" charset="0"/>
            </a:rPr>
            <a:t>PEMBANGUNAN INFRASTRUKTUR</a:t>
          </a:r>
        </a:p>
      </dsp:txBody>
      <dsp:txXfrm rot="10800000">
        <a:off x="2235329" y="1309640"/>
        <a:ext cx="6628035" cy="1005136"/>
      </dsp:txXfrm>
    </dsp:sp>
    <dsp:sp modelId="{0D02D53B-1FC0-4B2C-A58D-5F2C38C1C1AE}">
      <dsp:nvSpPr>
        <dsp:cNvPr id="0" name=""/>
        <dsp:cNvSpPr/>
      </dsp:nvSpPr>
      <dsp:spPr>
        <a:xfrm>
          <a:off x="1481476" y="1272832"/>
          <a:ext cx="1005136" cy="100513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6FD13-2550-42A2-A260-CB8DA802394A}">
      <dsp:nvSpPr>
        <dsp:cNvPr id="0" name=""/>
        <dsp:cNvSpPr/>
      </dsp:nvSpPr>
      <dsp:spPr>
        <a:xfrm rot="10800000">
          <a:off x="1984045" y="2614817"/>
          <a:ext cx="6879319" cy="1005136"/>
        </a:xfrm>
        <a:prstGeom prst="homePlate">
          <a:avLst/>
        </a:prstGeom>
        <a:solidFill>
          <a:schemeClr val="accent2">
            <a:hueOff val="-351584"/>
            <a:satOff val="14696"/>
            <a:lumOff val="-180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23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1">
              <a:solidFill>
                <a:schemeClr val="bg1"/>
              </a:solidFill>
              <a:latin typeface="Bahnschrift SemiCondensed" panose="020B0502040204020203" pitchFamily="34" charset="0"/>
            </a:rPr>
            <a:t>DEREGULASI</a:t>
          </a:r>
        </a:p>
      </dsp:txBody>
      <dsp:txXfrm rot="10800000">
        <a:off x="2235329" y="2614817"/>
        <a:ext cx="6628035" cy="1005136"/>
      </dsp:txXfrm>
    </dsp:sp>
    <dsp:sp modelId="{DD7C3C47-AAB2-434A-87CE-EF535F82A66E}">
      <dsp:nvSpPr>
        <dsp:cNvPr id="0" name=""/>
        <dsp:cNvSpPr/>
      </dsp:nvSpPr>
      <dsp:spPr>
        <a:xfrm>
          <a:off x="1481476" y="2614817"/>
          <a:ext cx="1005136" cy="100513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B3BC7-6A75-46FF-843A-0EC268EF8CE9}">
      <dsp:nvSpPr>
        <dsp:cNvPr id="0" name=""/>
        <dsp:cNvSpPr/>
      </dsp:nvSpPr>
      <dsp:spPr>
        <a:xfrm rot="10800000">
          <a:off x="1984045" y="3956632"/>
          <a:ext cx="6879319" cy="1005136"/>
        </a:xfrm>
        <a:prstGeom prst="homePlate">
          <a:avLst/>
        </a:prstGeom>
        <a:solidFill>
          <a:schemeClr val="accent2">
            <a:hueOff val="-527375"/>
            <a:satOff val="22044"/>
            <a:lumOff val="-27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23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1">
              <a:solidFill>
                <a:schemeClr val="bg1"/>
              </a:solidFill>
              <a:latin typeface="Bahnschrift SemiCondensed" panose="020B0502040204020203" pitchFamily="34" charset="0"/>
            </a:rPr>
            <a:t>PENYEDERHANAAN BIROKRASI</a:t>
          </a:r>
        </a:p>
      </dsp:txBody>
      <dsp:txXfrm rot="10800000">
        <a:off x="2235329" y="3956632"/>
        <a:ext cx="6628035" cy="1005136"/>
      </dsp:txXfrm>
    </dsp:sp>
    <dsp:sp modelId="{C71F9834-D16E-48F9-AF89-8BB642392532}">
      <dsp:nvSpPr>
        <dsp:cNvPr id="0" name=""/>
        <dsp:cNvSpPr/>
      </dsp:nvSpPr>
      <dsp:spPr>
        <a:xfrm>
          <a:off x="1481476" y="3919995"/>
          <a:ext cx="1005136" cy="100513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B7070-DF95-4E5C-9E54-8134B451E351}">
      <dsp:nvSpPr>
        <dsp:cNvPr id="0" name=""/>
        <dsp:cNvSpPr/>
      </dsp:nvSpPr>
      <dsp:spPr>
        <a:xfrm rot="10800000">
          <a:off x="1984045" y="5225172"/>
          <a:ext cx="6879319" cy="1005136"/>
        </a:xfrm>
        <a:prstGeom prst="homePlate">
          <a:avLst/>
        </a:prstGeom>
        <a:solidFill>
          <a:schemeClr val="accent2">
            <a:hueOff val="-703167"/>
            <a:satOff val="29392"/>
            <a:lumOff val="-360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23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1">
              <a:solidFill>
                <a:schemeClr val="bg1"/>
              </a:solidFill>
              <a:latin typeface="Bahnschrift SemiCondensed" panose="020B0502040204020203" pitchFamily="34" charset="0"/>
            </a:rPr>
            <a:t>TRANSFORMASI EKONOMI: BERALIH DARI SDA KE DAYA SAING MANUFAKTUR DAN JASA MODERN</a:t>
          </a:r>
        </a:p>
      </dsp:txBody>
      <dsp:txXfrm rot="10800000">
        <a:off x="2235329" y="5225172"/>
        <a:ext cx="6628035" cy="1005136"/>
      </dsp:txXfrm>
    </dsp:sp>
    <dsp:sp modelId="{03EBE665-73FC-4EEE-AFDD-1E6B7809149E}">
      <dsp:nvSpPr>
        <dsp:cNvPr id="0" name=""/>
        <dsp:cNvSpPr/>
      </dsp:nvSpPr>
      <dsp:spPr>
        <a:xfrm>
          <a:off x="1481476" y="5225172"/>
          <a:ext cx="1005136" cy="1005136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8BD6E-CDFF-43AD-941F-4BABDEB89D7D}">
      <dsp:nvSpPr>
        <dsp:cNvPr id="0" name=""/>
        <dsp:cNvSpPr/>
      </dsp:nvSpPr>
      <dsp:spPr>
        <a:xfrm>
          <a:off x="1328186" y="411996"/>
          <a:ext cx="5760720" cy="5760720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1"/>
            <a:t>Kedua terbesar peningkatan ekonomi di dunia: 3,5% tahun 2017</a:t>
          </a:r>
        </a:p>
      </dsp:txBody>
      <dsp:txXfrm>
        <a:off x="4345706" y="1147860"/>
        <a:ext cx="1508760" cy="1165860"/>
      </dsp:txXfrm>
    </dsp:sp>
    <dsp:sp modelId="{414FCFA7-BD2E-4155-9C27-8132EB21038A}">
      <dsp:nvSpPr>
        <dsp:cNvPr id="0" name=""/>
        <dsp:cNvSpPr/>
      </dsp:nvSpPr>
      <dsp:spPr>
        <a:xfrm>
          <a:off x="1396766" y="530640"/>
          <a:ext cx="5760720" cy="5760720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kern="1200" noProof="1"/>
            <a:t>Diprediksi pertumbuhan mencapai 4,3% di tahun 2020 (IMF)</a:t>
          </a:r>
        </a:p>
      </dsp:txBody>
      <dsp:txXfrm>
        <a:off x="5305827" y="2862360"/>
        <a:ext cx="1577340" cy="1131570"/>
      </dsp:txXfrm>
    </dsp:sp>
    <dsp:sp modelId="{B5D3EDE0-2FE0-4D8F-95B3-6A6EF35EF653}">
      <dsp:nvSpPr>
        <dsp:cNvPr id="0" name=""/>
        <dsp:cNvSpPr/>
      </dsp:nvSpPr>
      <dsp:spPr>
        <a:xfrm>
          <a:off x="1328186" y="649283"/>
          <a:ext cx="5760720" cy="5760720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1"/>
            <a:t>Generasi muda mencapai 62% dari total populasi</a:t>
          </a:r>
        </a:p>
      </dsp:txBody>
      <dsp:txXfrm>
        <a:off x="4345706" y="4542570"/>
        <a:ext cx="1508760" cy="1165860"/>
      </dsp:txXfrm>
    </dsp:sp>
    <dsp:sp modelId="{DAD7C6F1-7C48-4F65-8F0C-68002A35893B}">
      <dsp:nvSpPr>
        <dsp:cNvPr id="0" name=""/>
        <dsp:cNvSpPr/>
      </dsp:nvSpPr>
      <dsp:spPr>
        <a:xfrm>
          <a:off x="1191026" y="649283"/>
          <a:ext cx="5760720" cy="5760720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1"/>
            <a:t>Tenaga kerja diperkirakan mencapai 1,1 milyar jiwa pada tahun 2034</a:t>
          </a:r>
        </a:p>
      </dsp:txBody>
      <dsp:txXfrm>
        <a:off x="2425467" y="4542570"/>
        <a:ext cx="1508760" cy="1165860"/>
      </dsp:txXfrm>
    </dsp:sp>
    <dsp:sp modelId="{5D14CD64-9B1A-42B4-A084-60C075D8B4CB}">
      <dsp:nvSpPr>
        <dsp:cNvPr id="0" name=""/>
        <dsp:cNvSpPr/>
      </dsp:nvSpPr>
      <dsp:spPr>
        <a:xfrm>
          <a:off x="1122446" y="530640"/>
          <a:ext cx="5760720" cy="5760720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1"/>
            <a:t>Kelas menengah yang mencapai 330 juta jiwa</a:t>
          </a:r>
        </a:p>
      </dsp:txBody>
      <dsp:txXfrm>
        <a:off x="1396767" y="2862360"/>
        <a:ext cx="1577340" cy="1131570"/>
      </dsp:txXfrm>
    </dsp:sp>
    <dsp:sp modelId="{B62E0BA2-459E-4C82-B778-7F98A1ABED5C}">
      <dsp:nvSpPr>
        <dsp:cNvPr id="0" name=""/>
        <dsp:cNvSpPr/>
      </dsp:nvSpPr>
      <dsp:spPr>
        <a:xfrm>
          <a:off x="1191026" y="411996"/>
          <a:ext cx="5760720" cy="5760720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1"/>
            <a:t>Sumber ketahanan energi dan pangan dunia</a:t>
          </a:r>
        </a:p>
      </dsp:txBody>
      <dsp:txXfrm>
        <a:off x="2425467" y="1147860"/>
        <a:ext cx="1508760" cy="1165860"/>
      </dsp:txXfrm>
    </dsp:sp>
    <dsp:sp modelId="{4B51B185-A903-44AD-92A2-90EA6988ED5F}">
      <dsp:nvSpPr>
        <dsp:cNvPr id="0" name=""/>
        <dsp:cNvSpPr/>
      </dsp:nvSpPr>
      <dsp:spPr>
        <a:xfrm>
          <a:off x="971360" y="55380"/>
          <a:ext cx="6473952" cy="6473952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912495-30AC-4040-85E4-0209D6BC7F12}">
      <dsp:nvSpPr>
        <dsp:cNvPr id="0" name=""/>
        <dsp:cNvSpPr/>
      </dsp:nvSpPr>
      <dsp:spPr>
        <a:xfrm>
          <a:off x="1039940" y="174024"/>
          <a:ext cx="6473952" cy="6473952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F1BD6F-0BA7-4F58-B01E-6CC13DB4F6F7}">
      <dsp:nvSpPr>
        <dsp:cNvPr id="0" name=""/>
        <dsp:cNvSpPr/>
      </dsp:nvSpPr>
      <dsp:spPr>
        <a:xfrm>
          <a:off x="971360" y="292667"/>
          <a:ext cx="6473952" cy="6473952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29203B-C5EC-4BA2-BAAC-5A6B76BC180A}">
      <dsp:nvSpPr>
        <dsp:cNvPr id="0" name=""/>
        <dsp:cNvSpPr/>
      </dsp:nvSpPr>
      <dsp:spPr>
        <a:xfrm>
          <a:off x="834621" y="292667"/>
          <a:ext cx="6473952" cy="6473952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AC54EB-413D-4B65-906A-D8CA45AAFA27}">
      <dsp:nvSpPr>
        <dsp:cNvPr id="0" name=""/>
        <dsp:cNvSpPr/>
      </dsp:nvSpPr>
      <dsp:spPr>
        <a:xfrm>
          <a:off x="766041" y="174024"/>
          <a:ext cx="6473952" cy="6473952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69EFA9-8AFA-4EEB-91BF-EA13A28E5E0D}">
      <dsp:nvSpPr>
        <dsp:cNvPr id="0" name=""/>
        <dsp:cNvSpPr/>
      </dsp:nvSpPr>
      <dsp:spPr>
        <a:xfrm>
          <a:off x="834621" y="55380"/>
          <a:ext cx="6473952" cy="6473952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F1481-4C4D-4FC4-855E-5872CC450A47}">
      <dsp:nvSpPr>
        <dsp:cNvPr id="0" name=""/>
        <dsp:cNvSpPr/>
      </dsp:nvSpPr>
      <dsp:spPr>
        <a:xfrm rot="5400000">
          <a:off x="2877489" y="212144"/>
          <a:ext cx="1889852" cy="164417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900" kern="1200" dirty="0"/>
            <a:t>Perutusan Tetap RI (PTRI)</a:t>
          </a:r>
          <a:endParaRPr lang="en-US" sz="1900" kern="1200" dirty="0"/>
        </a:p>
      </dsp:txBody>
      <dsp:txXfrm rot="-5400000">
        <a:off x="3256546" y="383806"/>
        <a:ext cx="1131737" cy="1300848"/>
      </dsp:txXfrm>
    </dsp:sp>
    <dsp:sp modelId="{FCF2FD75-3366-4093-9599-C1919F3C4946}">
      <dsp:nvSpPr>
        <dsp:cNvPr id="0" name=""/>
        <dsp:cNvSpPr/>
      </dsp:nvSpPr>
      <dsp:spPr>
        <a:xfrm>
          <a:off x="4694394" y="467274"/>
          <a:ext cx="2109075" cy="113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Perwakilan multilateral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Akreditasi ke PBB dan organisasi internasional</a:t>
          </a:r>
          <a:endParaRPr lang="en-US" sz="1300" kern="1200" dirty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3 PTRI: New York, Jenewa, Jakarta</a:t>
          </a:r>
          <a:endParaRPr lang="en-US" sz="1300" kern="1200" dirty="0"/>
        </a:p>
      </dsp:txBody>
      <dsp:txXfrm>
        <a:off x="4694394" y="467274"/>
        <a:ext cx="2109075" cy="1133911"/>
      </dsp:txXfrm>
    </dsp:sp>
    <dsp:sp modelId="{1D63A5A5-F257-4D40-BD03-070C63DBDCFD}">
      <dsp:nvSpPr>
        <dsp:cNvPr id="0" name=""/>
        <dsp:cNvSpPr/>
      </dsp:nvSpPr>
      <dsp:spPr>
        <a:xfrm rot="5400000">
          <a:off x="1101784" y="212144"/>
          <a:ext cx="1889852" cy="164417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480841" y="383806"/>
        <a:ext cx="1131737" cy="1300848"/>
      </dsp:txXfrm>
    </dsp:sp>
    <dsp:sp modelId="{E56DF829-F35A-4DC0-9B43-210DC20B506C}">
      <dsp:nvSpPr>
        <dsp:cNvPr id="0" name=""/>
        <dsp:cNvSpPr/>
      </dsp:nvSpPr>
      <dsp:spPr>
        <a:xfrm rot="5400000">
          <a:off x="1986235" y="1816251"/>
          <a:ext cx="1889852" cy="164417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900" kern="1200" dirty="0"/>
            <a:t>Kedutaan Besar RI (KBRI)</a:t>
          </a:r>
          <a:endParaRPr lang="en-US" sz="1900" kern="1200" dirty="0"/>
        </a:p>
      </dsp:txBody>
      <dsp:txXfrm rot="-5400000">
        <a:off x="2365292" y="1987913"/>
        <a:ext cx="1131737" cy="1300848"/>
      </dsp:txXfrm>
    </dsp:sp>
    <dsp:sp modelId="{326C9DBD-1183-4C0A-BD58-072EE5D783EB}">
      <dsp:nvSpPr>
        <dsp:cNvPr id="0" name=""/>
        <dsp:cNvSpPr/>
      </dsp:nvSpPr>
      <dsp:spPr>
        <a:xfrm>
          <a:off x="0" y="2071381"/>
          <a:ext cx="2041041" cy="113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Perwakilan bilateral </a:t>
          </a:r>
        </a:p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Berkedudukan di ibukota negara akreditasi</a:t>
          </a:r>
        </a:p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95 KBRI</a:t>
          </a:r>
        </a:p>
      </dsp:txBody>
      <dsp:txXfrm>
        <a:off x="0" y="2071381"/>
        <a:ext cx="2041041" cy="1133911"/>
      </dsp:txXfrm>
    </dsp:sp>
    <dsp:sp modelId="{74D4DB26-C228-436A-9AFF-5F174195AF64}">
      <dsp:nvSpPr>
        <dsp:cNvPr id="0" name=""/>
        <dsp:cNvSpPr/>
      </dsp:nvSpPr>
      <dsp:spPr>
        <a:xfrm rot="5400000">
          <a:off x="3761940" y="1816251"/>
          <a:ext cx="1889852" cy="164417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140997" y="1987913"/>
        <a:ext cx="1131737" cy="1300848"/>
      </dsp:txXfrm>
    </dsp:sp>
    <dsp:sp modelId="{ED25AE3D-26CB-418C-909D-E8E0533B347E}">
      <dsp:nvSpPr>
        <dsp:cNvPr id="0" name=""/>
        <dsp:cNvSpPr/>
      </dsp:nvSpPr>
      <dsp:spPr>
        <a:xfrm rot="5400000">
          <a:off x="2877489" y="3420358"/>
          <a:ext cx="1889852" cy="164417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/>
            <a:t>Konsulat Jenderal RI (KJRI/KRI)</a:t>
          </a:r>
          <a:endParaRPr lang="en-US" sz="1600" kern="1200" dirty="0"/>
        </a:p>
      </dsp:txBody>
      <dsp:txXfrm rot="-5400000">
        <a:off x="3256546" y="3592020"/>
        <a:ext cx="1131737" cy="1300848"/>
      </dsp:txXfrm>
    </dsp:sp>
    <dsp:sp modelId="{05A09836-43E3-4677-B607-A449C33F0CBC}">
      <dsp:nvSpPr>
        <dsp:cNvPr id="0" name=""/>
        <dsp:cNvSpPr/>
      </dsp:nvSpPr>
      <dsp:spPr>
        <a:xfrm>
          <a:off x="4694394" y="3675488"/>
          <a:ext cx="2109075" cy="113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Berkedudukan di kota besar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/>
            <a:t>30 KJRI, 4 KRI</a:t>
          </a:r>
          <a:endParaRPr lang="en-US" sz="1300" kern="1200" dirty="0"/>
        </a:p>
      </dsp:txBody>
      <dsp:txXfrm>
        <a:off x="4694394" y="3675488"/>
        <a:ext cx="2109075" cy="1133911"/>
      </dsp:txXfrm>
    </dsp:sp>
    <dsp:sp modelId="{52A16A21-D095-4B0D-A606-0EF812890B46}">
      <dsp:nvSpPr>
        <dsp:cNvPr id="0" name=""/>
        <dsp:cNvSpPr/>
      </dsp:nvSpPr>
      <dsp:spPr>
        <a:xfrm rot="5400000">
          <a:off x="1101784" y="3420358"/>
          <a:ext cx="1889852" cy="164417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480841" y="3592020"/>
        <a:ext cx="1131737" cy="13008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511E7-E205-4AD8-95F8-2B70C026B948}">
      <dsp:nvSpPr>
        <dsp:cNvPr id="0" name=""/>
        <dsp:cNvSpPr/>
      </dsp:nvSpPr>
      <dsp:spPr>
        <a:xfrm>
          <a:off x="1334" y="1875585"/>
          <a:ext cx="1301014" cy="91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Indonesia Investment Promotion Center (IIPC)</a:t>
          </a:r>
        </a:p>
      </dsp:txBody>
      <dsp:txXfrm>
        <a:off x="1334" y="1875585"/>
        <a:ext cx="1301014" cy="919988"/>
      </dsp:txXfrm>
    </dsp:sp>
    <dsp:sp modelId="{C0E4A8EA-78B4-4699-B60C-EE451AFB7416}">
      <dsp:nvSpPr>
        <dsp:cNvPr id="0" name=""/>
        <dsp:cNvSpPr/>
      </dsp:nvSpPr>
      <dsp:spPr>
        <a:xfrm>
          <a:off x="1334" y="2816365"/>
          <a:ext cx="1301014" cy="28089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BKPM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Promosi investasi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London, Tokyo, Taipei, Sydney, Singapore, Seoul, New York, Abu Dhabi</a:t>
          </a:r>
          <a:endParaRPr lang="en-US" sz="1200" kern="1200" dirty="0"/>
        </a:p>
      </dsp:txBody>
      <dsp:txXfrm>
        <a:off x="1334" y="2816365"/>
        <a:ext cx="1301014" cy="2808914"/>
      </dsp:txXfrm>
    </dsp:sp>
    <dsp:sp modelId="{950EFA49-BDCA-40A8-877D-CFB3549D5DD0}">
      <dsp:nvSpPr>
        <dsp:cNvPr id="0" name=""/>
        <dsp:cNvSpPr/>
      </dsp:nvSpPr>
      <dsp:spPr>
        <a:xfrm>
          <a:off x="1484490" y="1880224"/>
          <a:ext cx="1301014" cy="91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Indonesian Trade Promotion Center (ITPC)</a:t>
          </a:r>
        </a:p>
      </dsp:txBody>
      <dsp:txXfrm>
        <a:off x="1484490" y="1880224"/>
        <a:ext cx="1301014" cy="919988"/>
      </dsp:txXfrm>
    </dsp:sp>
    <dsp:sp modelId="{134193FB-8C9B-4E77-92D0-A80126801296}">
      <dsp:nvSpPr>
        <dsp:cNvPr id="0" name=""/>
        <dsp:cNvSpPr/>
      </dsp:nvSpPr>
      <dsp:spPr>
        <a:xfrm>
          <a:off x="1484490" y="2830284"/>
          <a:ext cx="1301014" cy="2790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Kemdag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Promosi perdagangan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/>
            <a:t>Barcelona</a:t>
          </a:r>
          <a:r>
            <a:rPr lang="id-ID" sz="1200" b="0" i="0" kern="1200" dirty="0"/>
            <a:t>, </a:t>
          </a:r>
          <a:r>
            <a:rPr lang="en-US" sz="1200" b="0" i="0" kern="1200" dirty="0"/>
            <a:t>Los Angeles</a:t>
          </a:r>
          <a:r>
            <a:rPr lang="id-ID" sz="1200" b="0" i="0" kern="1200" dirty="0"/>
            <a:t>, </a:t>
          </a:r>
          <a:r>
            <a:rPr lang="en-US" sz="1200" b="0" i="0" kern="1200" dirty="0"/>
            <a:t>Busan</a:t>
          </a:r>
          <a:r>
            <a:rPr lang="id-ID" sz="1200" b="0" i="0" kern="1200" dirty="0"/>
            <a:t>, </a:t>
          </a:r>
          <a:r>
            <a:rPr lang="en-US" sz="1200" b="0" i="0" kern="1200" dirty="0"/>
            <a:t>Lyon</a:t>
          </a:r>
          <a:r>
            <a:rPr lang="id-ID" sz="1200" b="0" i="0" kern="1200" dirty="0"/>
            <a:t>, </a:t>
          </a:r>
          <a:r>
            <a:rPr lang="en-US" sz="1200" b="0" i="0" kern="1200" dirty="0"/>
            <a:t>Budapest</a:t>
          </a:r>
          <a:r>
            <a:rPr lang="id-ID" sz="1200" b="0" i="0" kern="1200" dirty="0"/>
            <a:t>, </a:t>
          </a:r>
          <a:r>
            <a:rPr lang="en-US" sz="1200" b="0" i="0" kern="1200" dirty="0"/>
            <a:t>Mexico City</a:t>
          </a:r>
          <a:r>
            <a:rPr lang="id-ID" sz="1200" b="0" i="0" kern="1200" dirty="0"/>
            <a:t>, </a:t>
          </a:r>
          <a:r>
            <a:rPr lang="en-US" sz="1200" b="0" i="0" kern="1200" dirty="0"/>
            <a:t>Chennai</a:t>
          </a:r>
          <a:r>
            <a:rPr lang="id-ID" sz="1200" b="0" i="0" kern="1200" dirty="0"/>
            <a:t>, </a:t>
          </a:r>
          <a:r>
            <a:rPr lang="en-US" sz="1200" b="0" i="0" kern="1200" dirty="0"/>
            <a:t>Milan</a:t>
          </a:r>
          <a:r>
            <a:rPr lang="id-ID" sz="1200" b="0" i="0" kern="1200" dirty="0"/>
            <a:t>, </a:t>
          </a:r>
          <a:r>
            <a:rPr lang="id-ID" sz="1200" b="0" kern="1200" dirty="0"/>
            <a:t>Osaka, Chicago, </a:t>
          </a:r>
          <a:r>
            <a:rPr lang="en-US" sz="1200" b="0" i="0" kern="1200" dirty="0"/>
            <a:t>Dubai</a:t>
          </a:r>
          <a:r>
            <a:rPr lang="id-ID" sz="1200" b="0" i="0" kern="1200" dirty="0"/>
            <a:t>, </a:t>
          </a:r>
          <a:r>
            <a:rPr lang="en-US" sz="1200" b="0" i="0" kern="1200" dirty="0"/>
            <a:t>Santiago</a:t>
          </a:r>
          <a:r>
            <a:rPr lang="id-ID" sz="1200" b="0" i="0" kern="1200" dirty="0"/>
            <a:t>, </a:t>
          </a:r>
          <a:r>
            <a:rPr lang="en-US" sz="1200" b="0" i="0" kern="1200" dirty="0"/>
            <a:t>Hamburg</a:t>
          </a:r>
          <a:r>
            <a:rPr lang="id-ID" sz="1200" b="0" i="0" kern="1200" dirty="0"/>
            <a:t>, </a:t>
          </a:r>
          <a:r>
            <a:rPr lang="id-ID" sz="1200" b="0" kern="1200" dirty="0"/>
            <a:t>San Paulo, </a:t>
          </a:r>
          <a:r>
            <a:rPr lang="en-US" sz="1200" b="0" i="0" kern="1200" dirty="0"/>
            <a:t>Jeddah</a:t>
          </a:r>
          <a:r>
            <a:rPr lang="id-ID" sz="1200" b="0" i="0" kern="1200" dirty="0"/>
            <a:t>, </a:t>
          </a:r>
          <a:r>
            <a:rPr lang="id-ID" sz="1200" b="0" kern="1200" dirty="0"/>
            <a:t>Sydney, </a:t>
          </a:r>
          <a:r>
            <a:rPr lang="en-US" sz="1200" b="0" i="0" kern="1200" dirty="0"/>
            <a:t>Vancouver</a:t>
          </a:r>
          <a:r>
            <a:rPr lang="id-ID" sz="1200" b="0" i="0" kern="1200" dirty="0"/>
            <a:t>, </a:t>
          </a:r>
          <a:r>
            <a:rPr lang="en-US" sz="1200" b="0" i="0" kern="1200" dirty="0"/>
            <a:t>Johannesburg</a:t>
          </a:r>
          <a:r>
            <a:rPr lang="id-ID" sz="1200" b="0" i="0" kern="1200" dirty="0"/>
            <a:t>, </a:t>
          </a:r>
          <a:r>
            <a:rPr lang="id-ID" sz="1200" b="0" kern="1200" dirty="0"/>
            <a:t>Lagos </a:t>
          </a:r>
          <a:endParaRPr lang="en-US" sz="1200" kern="1200" dirty="0"/>
        </a:p>
      </dsp:txBody>
      <dsp:txXfrm>
        <a:off x="1484490" y="2830284"/>
        <a:ext cx="1301014" cy="2790356"/>
      </dsp:txXfrm>
    </dsp:sp>
    <dsp:sp modelId="{2C44D712-9E6E-4968-8BF4-2439B5B5D993}">
      <dsp:nvSpPr>
        <dsp:cNvPr id="0" name=""/>
        <dsp:cNvSpPr/>
      </dsp:nvSpPr>
      <dsp:spPr>
        <a:xfrm>
          <a:off x="2967647" y="1889526"/>
          <a:ext cx="1301014" cy="942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/>
            <a:t>Visit Indonesia Tourism Officer (VITO)</a:t>
          </a:r>
          <a:endParaRPr lang="en-US" sz="1200" kern="1200" dirty="0"/>
        </a:p>
      </dsp:txBody>
      <dsp:txXfrm>
        <a:off x="2967647" y="1889526"/>
        <a:ext cx="1301014" cy="942798"/>
      </dsp:txXfrm>
    </dsp:sp>
    <dsp:sp modelId="{C0EE41BB-B98D-45AA-9470-4AA8C665CA08}">
      <dsp:nvSpPr>
        <dsp:cNvPr id="0" name=""/>
        <dsp:cNvSpPr/>
      </dsp:nvSpPr>
      <dsp:spPr>
        <a:xfrm>
          <a:off x="2967647" y="2825691"/>
          <a:ext cx="1301014" cy="3250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Kempar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Promosi pariwisata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Singapura, </a:t>
          </a:r>
          <a:r>
            <a:rPr lang="en-US" sz="1200" b="0" i="0" kern="1200" dirty="0"/>
            <a:t>Kuala Lumpur</a:t>
          </a:r>
          <a:r>
            <a:rPr lang="id-ID" sz="1200" b="0" i="0" kern="1200" dirty="0"/>
            <a:t>, Bangkok, Sydney, Melbourne, Beijing, </a:t>
          </a:r>
          <a:r>
            <a:rPr lang="en-US" sz="1200" b="0" i="0" kern="1200" dirty="0"/>
            <a:t>Guangzhou</a:t>
          </a:r>
          <a:r>
            <a:rPr lang="id-ID" sz="1200" b="0" i="0" kern="1200" dirty="0"/>
            <a:t>, Hong Kong, </a:t>
          </a:r>
          <a:r>
            <a:rPr lang="en-US" sz="1200" b="0" i="0" kern="1200" dirty="0"/>
            <a:t>Shanghai</a:t>
          </a:r>
          <a:r>
            <a:rPr lang="id-ID" sz="1200" b="0" i="0" kern="1200" dirty="0"/>
            <a:t>, </a:t>
          </a:r>
          <a:r>
            <a:rPr lang="en-US" sz="1200" b="0" i="0" kern="1200" dirty="0"/>
            <a:t>Seoul</a:t>
          </a:r>
          <a:r>
            <a:rPr lang="id-ID" sz="1200" b="0" i="0" kern="1200" dirty="0"/>
            <a:t>, </a:t>
          </a:r>
          <a:r>
            <a:rPr lang="en-US" sz="1200" b="0" i="0" kern="1200" dirty="0"/>
            <a:t>Tokyo</a:t>
          </a:r>
          <a:r>
            <a:rPr lang="id-ID" sz="1200" b="0" i="0" kern="1200" dirty="0"/>
            <a:t>, New Delhi, Mumbai, Dubai, London, Paris, Amsterdam, </a:t>
          </a:r>
          <a:r>
            <a:rPr lang="en-US" sz="1200" b="0" i="0" kern="1200" dirty="0"/>
            <a:t>Frankfurt</a:t>
          </a:r>
          <a:r>
            <a:rPr lang="id-ID" sz="1200" b="0" i="0" kern="1200" dirty="0"/>
            <a:t>, </a:t>
          </a:r>
          <a:r>
            <a:rPr lang="en-US" sz="1200" b="0" i="0" kern="1200" dirty="0"/>
            <a:t>Moscow</a:t>
          </a:r>
          <a:r>
            <a:rPr lang="id-ID" sz="1200" b="0" i="0" kern="1200" dirty="0"/>
            <a:t>, Monaco</a:t>
          </a:r>
          <a:endParaRPr lang="en-US" sz="1200" kern="1200" dirty="0"/>
        </a:p>
      </dsp:txBody>
      <dsp:txXfrm>
        <a:off x="2967647" y="2825691"/>
        <a:ext cx="1301014" cy="3250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815EC-982F-4A96-B34E-0CFA49DBD52A}">
      <dsp:nvSpPr>
        <dsp:cNvPr id="0" name=""/>
        <dsp:cNvSpPr/>
      </dsp:nvSpPr>
      <dsp:spPr>
        <a:xfrm>
          <a:off x="0" y="0"/>
          <a:ext cx="1127407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/>
            <a:t>Fungsi Politik</a:t>
          </a:r>
          <a:endParaRPr lang="en-US" sz="1200" kern="1200" dirty="0"/>
        </a:p>
      </dsp:txBody>
      <dsp:txXfrm>
        <a:off x="0" y="1404646"/>
        <a:ext cx="1127407" cy="1404646"/>
      </dsp:txXfrm>
    </dsp:sp>
    <dsp:sp modelId="{E1C4E2A0-1E2D-45C0-BB53-B744B64382BF}">
      <dsp:nvSpPr>
        <dsp:cNvPr id="0" name=""/>
        <dsp:cNvSpPr/>
      </dsp:nvSpPr>
      <dsp:spPr>
        <a:xfrm>
          <a:off x="33822" y="210696"/>
          <a:ext cx="1059762" cy="116936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8DA9D37-198B-435A-B7FC-4AAEAF52700B}">
      <dsp:nvSpPr>
        <dsp:cNvPr id="0" name=""/>
        <dsp:cNvSpPr/>
      </dsp:nvSpPr>
      <dsp:spPr>
        <a:xfrm>
          <a:off x="1161229" y="0"/>
          <a:ext cx="1127407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/>
            <a:t>Fungsi Ekonomi</a:t>
          </a:r>
          <a:endParaRPr lang="en-US" sz="1200" kern="1200" dirty="0"/>
        </a:p>
      </dsp:txBody>
      <dsp:txXfrm>
        <a:off x="1161229" y="1404646"/>
        <a:ext cx="1127407" cy="1404646"/>
      </dsp:txXfrm>
    </dsp:sp>
    <dsp:sp modelId="{9D088840-99DA-4DD6-96F9-23B1F6EAE96B}">
      <dsp:nvSpPr>
        <dsp:cNvPr id="0" name=""/>
        <dsp:cNvSpPr/>
      </dsp:nvSpPr>
      <dsp:spPr>
        <a:xfrm>
          <a:off x="1195051" y="210696"/>
          <a:ext cx="1059762" cy="116936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D49288B-0337-4916-9BBF-2B8FE17C4CA5}">
      <dsp:nvSpPr>
        <dsp:cNvPr id="0" name=""/>
        <dsp:cNvSpPr/>
      </dsp:nvSpPr>
      <dsp:spPr>
        <a:xfrm>
          <a:off x="2322458" y="0"/>
          <a:ext cx="1127407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/>
            <a:t>Fungsi Penerangan dan Sosbud</a:t>
          </a:r>
          <a:endParaRPr lang="en-US" sz="1200" kern="1200" dirty="0"/>
        </a:p>
      </dsp:txBody>
      <dsp:txXfrm>
        <a:off x="2322458" y="1404646"/>
        <a:ext cx="1127407" cy="1404646"/>
      </dsp:txXfrm>
    </dsp:sp>
    <dsp:sp modelId="{4AA8C5B3-C42B-4155-A64E-B5994F6BB40B}">
      <dsp:nvSpPr>
        <dsp:cNvPr id="0" name=""/>
        <dsp:cNvSpPr/>
      </dsp:nvSpPr>
      <dsp:spPr>
        <a:xfrm>
          <a:off x="2356281" y="210696"/>
          <a:ext cx="1059762" cy="116936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F32373-0C64-489C-836F-DCB86F28C1F9}">
      <dsp:nvSpPr>
        <dsp:cNvPr id="0" name=""/>
        <dsp:cNvSpPr/>
      </dsp:nvSpPr>
      <dsp:spPr>
        <a:xfrm>
          <a:off x="3483688" y="0"/>
          <a:ext cx="1127407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/>
            <a:t>Fungsi Protokol dan Konsuler</a:t>
          </a:r>
          <a:endParaRPr lang="en-US" sz="1200" kern="1200" dirty="0"/>
        </a:p>
      </dsp:txBody>
      <dsp:txXfrm>
        <a:off x="3483688" y="1404646"/>
        <a:ext cx="1127407" cy="1404646"/>
      </dsp:txXfrm>
    </dsp:sp>
    <dsp:sp modelId="{BB71FFA7-8901-4976-8737-06890112C944}">
      <dsp:nvSpPr>
        <dsp:cNvPr id="0" name=""/>
        <dsp:cNvSpPr/>
      </dsp:nvSpPr>
      <dsp:spPr>
        <a:xfrm>
          <a:off x="3517510" y="210696"/>
          <a:ext cx="1059762" cy="116936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78B4FD9-AFF0-42D8-8B84-902B346835C5}">
      <dsp:nvSpPr>
        <dsp:cNvPr id="0" name=""/>
        <dsp:cNvSpPr/>
      </dsp:nvSpPr>
      <dsp:spPr>
        <a:xfrm>
          <a:off x="4644917" y="0"/>
          <a:ext cx="1127407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/>
            <a:t>Atase Teknis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Pertahanan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Perdagangan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Perindustian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Pendidikan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Tenaga Kerja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/>
            <a:t>dll</a:t>
          </a:r>
          <a:endParaRPr lang="en-US" sz="1200" kern="1200" dirty="0"/>
        </a:p>
      </dsp:txBody>
      <dsp:txXfrm>
        <a:off x="4644917" y="1404646"/>
        <a:ext cx="1127407" cy="1404646"/>
      </dsp:txXfrm>
    </dsp:sp>
    <dsp:sp modelId="{49460E7C-BBD6-4FA8-B8C2-E066D7E9B792}">
      <dsp:nvSpPr>
        <dsp:cNvPr id="0" name=""/>
        <dsp:cNvSpPr/>
      </dsp:nvSpPr>
      <dsp:spPr>
        <a:xfrm>
          <a:off x="4678739" y="210696"/>
          <a:ext cx="1059762" cy="116936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C8B547A-E577-47D4-B65E-2EB0D88061D1}">
      <dsp:nvSpPr>
        <dsp:cNvPr id="0" name=""/>
        <dsp:cNvSpPr/>
      </dsp:nvSpPr>
      <dsp:spPr>
        <a:xfrm>
          <a:off x="230893" y="2809292"/>
          <a:ext cx="5310539" cy="526742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A9D37-198B-435A-B7FC-4AAEAF52700B}">
      <dsp:nvSpPr>
        <dsp:cNvPr id="0" name=""/>
        <dsp:cNvSpPr/>
      </dsp:nvSpPr>
      <dsp:spPr>
        <a:xfrm>
          <a:off x="761" y="0"/>
          <a:ext cx="1185500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/>
            <a:t>Fungsi Ekonomi</a:t>
          </a:r>
          <a:endParaRPr lang="en-US" sz="1600" kern="1200" dirty="0"/>
        </a:p>
      </dsp:txBody>
      <dsp:txXfrm>
        <a:off x="761" y="1404646"/>
        <a:ext cx="1185500" cy="1404646"/>
      </dsp:txXfrm>
    </dsp:sp>
    <dsp:sp modelId="{9D088840-99DA-4DD6-96F9-23B1F6EAE96B}">
      <dsp:nvSpPr>
        <dsp:cNvPr id="0" name=""/>
        <dsp:cNvSpPr/>
      </dsp:nvSpPr>
      <dsp:spPr>
        <a:xfrm>
          <a:off x="36326" y="210696"/>
          <a:ext cx="1114370" cy="116936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D49288B-0337-4916-9BBF-2B8FE17C4CA5}">
      <dsp:nvSpPr>
        <dsp:cNvPr id="0" name=""/>
        <dsp:cNvSpPr/>
      </dsp:nvSpPr>
      <dsp:spPr>
        <a:xfrm>
          <a:off x="1221826" y="0"/>
          <a:ext cx="1185500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751691"/>
                <a:satOff val="-3318"/>
                <a:lumOff val="588"/>
                <a:alphaOff val="0"/>
                <a:tint val="98000"/>
                <a:lumMod val="110000"/>
              </a:schemeClr>
            </a:gs>
            <a:gs pos="84000">
              <a:schemeClr val="accent4">
                <a:hueOff val="-751691"/>
                <a:satOff val="-3318"/>
                <a:lumOff val="58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/>
            <a:t>Fungsi Penerangan dan Sosbud</a:t>
          </a:r>
          <a:endParaRPr lang="en-US" sz="1600" kern="1200" dirty="0"/>
        </a:p>
      </dsp:txBody>
      <dsp:txXfrm>
        <a:off x="1221826" y="1404646"/>
        <a:ext cx="1185500" cy="1404646"/>
      </dsp:txXfrm>
    </dsp:sp>
    <dsp:sp modelId="{4AA8C5B3-C42B-4155-A64E-B5994F6BB40B}">
      <dsp:nvSpPr>
        <dsp:cNvPr id="0" name=""/>
        <dsp:cNvSpPr/>
      </dsp:nvSpPr>
      <dsp:spPr>
        <a:xfrm>
          <a:off x="1257391" y="210696"/>
          <a:ext cx="1114370" cy="116936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F32373-0C64-489C-836F-DCB86F28C1F9}">
      <dsp:nvSpPr>
        <dsp:cNvPr id="0" name=""/>
        <dsp:cNvSpPr/>
      </dsp:nvSpPr>
      <dsp:spPr>
        <a:xfrm>
          <a:off x="2443653" y="0"/>
          <a:ext cx="1185500" cy="35116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03381"/>
                <a:satOff val="-6635"/>
                <a:lumOff val="1176"/>
                <a:alphaOff val="0"/>
                <a:tint val="98000"/>
                <a:lumMod val="110000"/>
              </a:schemeClr>
            </a:gs>
            <a:gs pos="84000">
              <a:schemeClr val="accent4">
                <a:hueOff val="-1503381"/>
                <a:satOff val="-6635"/>
                <a:lumOff val="117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/>
            <a:t>Fungsi Protokol dan Konsuler</a:t>
          </a:r>
          <a:endParaRPr lang="en-US" sz="1600" kern="1200" dirty="0"/>
        </a:p>
      </dsp:txBody>
      <dsp:txXfrm>
        <a:off x="2443653" y="1404646"/>
        <a:ext cx="1185500" cy="1404646"/>
      </dsp:txXfrm>
    </dsp:sp>
    <dsp:sp modelId="{BB71FFA7-8901-4976-8737-06890112C944}">
      <dsp:nvSpPr>
        <dsp:cNvPr id="0" name=""/>
        <dsp:cNvSpPr/>
      </dsp:nvSpPr>
      <dsp:spPr>
        <a:xfrm>
          <a:off x="2478457" y="210696"/>
          <a:ext cx="1114370" cy="116936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C8B547A-E577-47D4-B65E-2EB0D88061D1}">
      <dsp:nvSpPr>
        <dsp:cNvPr id="0" name=""/>
        <dsp:cNvSpPr/>
      </dsp:nvSpPr>
      <dsp:spPr>
        <a:xfrm>
          <a:off x="145166" y="2809292"/>
          <a:ext cx="3338821" cy="526742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480DB-8197-4149-A583-937D28BC679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4C2B1-84B7-40E5-9759-7D80A8CED0E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756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60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10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16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DD3A60-E6EB-42CC-A553-5EA0460720F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161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44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DD3A60-E6EB-42CC-A553-5EA0460720F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759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58B1C-14DC-4C6D-BF2A-851006C651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2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/>
              <a:t>Nilai</a:t>
            </a:r>
            <a:r>
              <a:rPr lang="en-AU" dirty="0"/>
              <a:t> </a:t>
            </a:r>
            <a:r>
              <a:rPr lang="en-AU" dirty="0" err="1"/>
              <a:t>ekspor</a:t>
            </a:r>
            <a:r>
              <a:rPr lang="en-AU" baseline="0" dirty="0"/>
              <a:t> Indonesia </a:t>
            </a:r>
            <a:r>
              <a:rPr lang="en-AU" baseline="0" dirty="0" err="1"/>
              <a:t>ke</a:t>
            </a:r>
            <a:r>
              <a:rPr lang="en-AU" baseline="0" dirty="0"/>
              <a:t> Amselkar (</a:t>
            </a:r>
            <a:r>
              <a:rPr lang="en-AU" baseline="0" dirty="0" err="1"/>
              <a:t>dalam</a:t>
            </a:r>
            <a:r>
              <a:rPr lang="en-AU" baseline="0" dirty="0"/>
              <a:t> </a:t>
            </a:r>
            <a:r>
              <a:rPr lang="en-AU" baseline="0" dirty="0" err="1"/>
              <a:t>juta</a:t>
            </a:r>
            <a:r>
              <a:rPr lang="en-AU" baseline="0" dirty="0"/>
              <a:t> USD)</a:t>
            </a:r>
            <a:br>
              <a:rPr lang="en-AU" baseline="0" dirty="0"/>
            </a:br>
            <a:r>
              <a:rPr lang="en-AU" baseline="0" dirty="0"/>
              <a:t>2018: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id-ID" dirty="0"/>
              <a:t> </a:t>
            </a:r>
            <a:r>
              <a:rPr lang="en-AU" dirty="0"/>
              <a:t>| 2017:</a:t>
            </a:r>
            <a:r>
              <a:rPr lang="en-AU" baseline="0" dirty="0"/>
              <a:t>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892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baseline="0" dirty="0"/>
              <a:t>| 2016: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912</a:t>
            </a:r>
            <a:r>
              <a:rPr lang="id-ID" dirty="0"/>
              <a:t> </a:t>
            </a:r>
            <a:r>
              <a:rPr lang="en-AU" baseline="0" dirty="0"/>
              <a:t>| 2015: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025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/>
              <a:t>Nilai</a:t>
            </a:r>
            <a:r>
              <a:rPr lang="en-AU" dirty="0"/>
              <a:t> </a:t>
            </a:r>
            <a:r>
              <a:rPr lang="en-AU" dirty="0" err="1"/>
              <a:t>impor</a:t>
            </a:r>
            <a:r>
              <a:rPr lang="en-AU" baseline="0" dirty="0"/>
              <a:t> Indonesia </a:t>
            </a:r>
            <a:r>
              <a:rPr lang="en-AU" baseline="0" dirty="0" err="1"/>
              <a:t>dari</a:t>
            </a:r>
            <a:r>
              <a:rPr lang="en-AU" baseline="0" dirty="0"/>
              <a:t> Amselkar (</a:t>
            </a:r>
            <a:r>
              <a:rPr lang="en-AU" baseline="0" dirty="0" err="1"/>
              <a:t>dalam</a:t>
            </a:r>
            <a:r>
              <a:rPr lang="en-AU" baseline="0" dirty="0"/>
              <a:t> </a:t>
            </a:r>
            <a:r>
              <a:rPr lang="en-AU" baseline="0" dirty="0" err="1"/>
              <a:t>juta</a:t>
            </a:r>
            <a:r>
              <a:rPr lang="en-AU" baseline="0" dirty="0"/>
              <a:t> USD)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/>
              <a:t>2018: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3.697</a:t>
            </a:r>
            <a:r>
              <a:rPr lang="id-ID" dirty="0"/>
              <a:t> </a:t>
            </a:r>
            <a:r>
              <a:rPr lang="en-AU" dirty="0"/>
              <a:t>| 2017:</a:t>
            </a:r>
            <a:r>
              <a:rPr lang="en-AU" baseline="0" dirty="0"/>
              <a:t>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3.453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baseline="0" dirty="0"/>
              <a:t>| 2016: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4.070</a:t>
            </a:r>
            <a:r>
              <a:rPr lang="id-ID" dirty="0"/>
              <a:t> </a:t>
            </a:r>
            <a:r>
              <a:rPr lang="en-AU" baseline="0" dirty="0"/>
              <a:t>| 2015: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4.011</a:t>
            </a:r>
            <a:endParaRPr lang="en-A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/>
              <a:t>Neraca</a:t>
            </a:r>
            <a:r>
              <a:rPr lang="en-AU" baseline="0" dirty="0"/>
              <a:t> </a:t>
            </a:r>
            <a:r>
              <a:rPr lang="en-AU" baseline="0" dirty="0" err="1"/>
              <a:t>perdagangan</a:t>
            </a:r>
            <a:r>
              <a:rPr lang="en-AU" baseline="0" dirty="0"/>
              <a:t> Indonesia – Amselkar (</a:t>
            </a:r>
            <a:r>
              <a:rPr lang="en-AU" baseline="0" dirty="0" err="1"/>
              <a:t>dalam</a:t>
            </a:r>
            <a:r>
              <a:rPr lang="en-AU" baseline="0" dirty="0"/>
              <a:t> </a:t>
            </a:r>
            <a:r>
              <a:rPr lang="en-AU" baseline="0" dirty="0" err="1"/>
              <a:t>juta</a:t>
            </a:r>
            <a:r>
              <a:rPr lang="en-AU" baseline="0" dirty="0"/>
              <a:t> USD)</a:t>
            </a:r>
          </a:p>
          <a:p>
            <a:r>
              <a:rPr lang="en-AU" baseline="0" dirty="0"/>
              <a:t>2018: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571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dirty="0"/>
              <a:t>| 2017:</a:t>
            </a:r>
            <a:r>
              <a:rPr lang="en-AU" baseline="0" dirty="0"/>
              <a:t> -8.585 | 2016: -2.155 | 2015: -1.983</a:t>
            </a:r>
          </a:p>
          <a:p>
            <a:endParaRPr lang="en-AU" baseline="0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9263D-08B7-4052-9DD3-954683BD0698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531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penurunan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investasi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233,6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miliar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USD di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2018,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investasi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Brasil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98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miliar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Uruguay 22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miliar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Kolombia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254 </a:t>
            </a:r>
            <a:r>
              <a:rPr lang="en-A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juta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USD.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Wisatawan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Amselkar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mengalami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penurunan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73070</a:t>
            </a:r>
            <a:r>
              <a:rPr lang="id-ID" dirty="0"/>
              <a:t> </a:t>
            </a:r>
            <a:r>
              <a:rPr lang="en-AU" dirty="0"/>
              <a:t> </a:t>
            </a:r>
            <a:r>
              <a:rPr lang="en-AU" dirty="0" err="1"/>
              <a:t>jiwa</a:t>
            </a:r>
            <a:r>
              <a:rPr lang="en-AU" dirty="0"/>
              <a:t> </a:t>
            </a:r>
            <a:r>
              <a:rPr lang="en-AU" dirty="0" err="1"/>
              <a:t>tahun</a:t>
            </a:r>
            <a:r>
              <a:rPr lang="en-AU" dirty="0"/>
              <a:t> 2017.</a:t>
            </a:r>
          </a:p>
          <a:p>
            <a:pPr lvl="0"/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Wisatawan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Brasil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26503</a:t>
            </a:r>
            <a:r>
              <a:rPr lang="id-ID" dirty="0"/>
              <a:t> </a:t>
            </a:r>
            <a:r>
              <a:rPr lang="en-AU" dirty="0"/>
              <a:t>| Argentina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11468</a:t>
            </a:r>
            <a:r>
              <a:rPr lang="id-ID" dirty="0"/>
              <a:t> </a:t>
            </a:r>
            <a:r>
              <a:rPr lang="en-AU" dirty="0"/>
              <a:t>| Chile </a:t>
            </a:r>
            <a:r>
              <a:rPr lang="id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11008</a:t>
            </a:r>
            <a:r>
              <a:rPr lang="id-ID" dirty="0"/>
              <a:t> </a:t>
            </a:r>
            <a:r>
              <a:rPr lang="en-AU" dirty="0"/>
              <a:t>| </a:t>
            </a:r>
            <a:r>
              <a:rPr lang="en-AU" dirty="0" err="1"/>
              <a:t>Seluruh</a:t>
            </a:r>
            <a:r>
              <a:rPr lang="en-AU" baseline="0" dirty="0"/>
              <a:t> </a:t>
            </a:r>
            <a:r>
              <a:rPr lang="en-AU" baseline="0" dirty="0" err="1"/>
              <a:t>Karibia</a:t>
            </a:r>
            <a:r>
              <a:rPr lang="en-AU" baseline="0" dirty="0"/>
              <a:t> </a:t>
            </a:r>
            <a:r>
              <a:rPr lang="en-AU" baseline="0" dirty="0" err="1"/>
              <a:t>Timur</a:t>
            </a:r>
            <a:r>
              <a:rPr lang="en-AU" baseline="0" dirty="0"/>
              <a:t>: 1199 </a:t>
            </a:r>
            <a:r>
              <a:rPr lang="en-AU" baseline="0" dirty="0" err="1"/>
              <a:t>jiwa</a:t>
            </a:r>
            <a:r>
              <a:rPr lang="en-AU" baseline="0" dirty="0"/>
              <a:t>.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umum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wisatawan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Amselkar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kegemaran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berwisata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pantai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Bali, Raja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Ampat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Lombok.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9263D-08B7-4052-9DD3-954683BD0698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69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5AE44-8A71-4F29-8654-33AFBA6A8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B19F4DC-0FB4-4073-8A02-DA34CCF80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CBB56F-205A-4AFE-9757-61ABD74F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762785-1966-4082-9CB7-3F66BDE5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AB475F-143F-4C06-8432-DB95BB7B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091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FF67F-983A-41BE-A9A4-143BD9EE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59C4310-CECD-41E3-B040-4890B9398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C504EC-C996-4C05-AD50-83C7E27D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978172-4CCE-44A1-8DEC-469BA251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62297E-F6EA-4280-858D-B8F0CFCA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098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D1A467F-378D-491B-BBFE-6D1714F0A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2B3CAD2-74E5-4474-8824-7A190F397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B16659-7512-4FD1-9CF4-84C9862C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A1BE0-A3F4-4D2E-9006-4B5FE900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3EF77F-F75D-404B-8CE6-5F5C7378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5465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23-Jan-20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9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23-Jan-20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26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23-Jan-20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11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23-Jan-20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55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23-Jan-20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07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23-Jan-20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74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23-Jan-20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70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23-Jan-20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36A094-2C5A-40F9-9C13-079EB957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C99384-8EF1-4BAD-B6F8-9B827A4BA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366B92-CDE1-423F-835F-C00B06E0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07B640-5944-4E92-BC28-A10FC681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8B49DB-F482-49EA-AC5B-7EA5180E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6518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23-Jan-20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00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7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23-Jan-20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7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764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678" y="306108"/>
            <a:ext cx="1187772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/>
          <p:cNvGrpSpPr/>
          <p:nvPr userDrawn="1"/>
        </p:nvGrpSpPr>
        <p:grpSpPr>
          <a:xfrm flipH="1">
            <a:off x="81888" y="12700"/>
            <a:ext cx="2374710" cy="657987"/>
            <a:chOff x="1" y="0"/>
            <a:chExt cx="8954452" cy="6858000"/>
          </a:xfrm>
        </p:grpSpPr>
        <p:sp>
          <p:nvSpPr>
            <p:cNvPr id="63" name="Freeform: Shape 15"/>
            <p:cNvSpPr/>
            <p:nvPr userDrawn="1"/>
          </p:nvSpPr>
          <p:spPr>
            <a:xfrm>
              <a:off x="1" y="0"/>
              <a:ext cx="8276134" cy="6858000"/>
            </a:xfrm>
            <a:custGeom>
              <a:avLst/>
              <a:gdLst>
                <a:gd name="connsiteX0" fmla="*/ 0 w 8276134"/>
                <a:gd name="connsiteY0" fmla="*/ 0 h 6858000"/>
                <a:gd name="connsiteX1" fmla="*/ 5960238 w 8276134"/>
                <a:gd name="connsiteY1" fmla="*/ 0 h 6858000"/>
                <a:gd name="connsiteX2" fmla="*/ 5883090 w 8276134"/>
                <a:gd name="connsiteY2" fmla="*/ 356419 h 6858000"/>
                <a:gd name="connsiteX3" fmla="*/ 5777937 w 8276134"/>
                <a:gd name="connsiteY3" fmla="*/ 1595521 h 6858000"/>
                <a:gd name="connsiteX4" fmla="*/ 8269884 w 8276134"/>
                <a:gd name="connsiteY4" fmla="*/ 6853731 h 6858000"/>
                <a:gd name="connsiteX5" fmla="*/ 8276134 w 8276134"/>
                <a:gd name="connsiteY5" fmla="*/ 6858000 h 6858000"/>
                <a:gd name="connsiteX6" fmla="*/ 0 w 827613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6134" h="6858000">
                  <a:moveTo>
                    <a:pt x="0" y="0"/>
                  </a:moveTo>
                  <a:lnTo>
                    <a:pt x="5960238" y="0"/>
                  </a:lnTo>
                  <a:lnTo>
                    <a:pt x="5883090" y="356419"/>
                  </a:lnTo>
                  <a:cubicBezTo>
                    <a:pt x="5814143" y="756660"/>
                    <a:pt x="5777937" y="1171067"/>
                    <a:pt x="5777937" y="1595521"/>
                  </a:cubicBezTo>
                  <a:cubicBezTo>
                    <a:pt x="5777937" y="3823900"/>
                    <a:pt x="6775903" y="5775394"/>
                    <a:pt x="8269884" y="6853731"/>
                  </a:cubicBezTo>
                  <a:lnTo>
                    <a:pt x="827613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0080" rIns="2834640" rtlCol="0" anchor="ctr"/>
            <a:lstStyle/>
            <a:p>
              <a:pPr defTabSz="914354"/>
              <a:endParaRPr lang="en-US" sz="3600" cap="all">
                <a:solidFill>
                  <a:prstClr val="white"/>
                </a:solidFill>
                <a:latin typeface="Bahnschrift SemiBold" pitchFamily="34" charset="0"/>
              </a:endParaRPr>
            </a:p>
          </p:txBody>
        </p:sp>
        <p:sp>
          <p:nvSpPr>
            <p:cNvPr id="64" name="Freeform: Shape 16"/>
            <p:cNvSpPr/>
            <p:nvPr userDrawn="1"/>
          </p:nvSpPr>
          <p:spPr>
            <a:xfrm>
              <a:off x="5777940" y="0"/>
              <a:ext cx="3176513" cy="6858000"/>
            </a:xfrm>
            <a:custGeom>
              <a:avLst/>
              <a:gdLst>
                <a:gd name="connsiteX0" fmla="*/ 182301 w 3176515"/>
                <a:gd name="connsiteY0" fmla="*/ 0 h 6885073"/>
                <a:gd name="connsiteX1" fmla="*/ 507469 w 3176515"/>
                <a:gd name="connsiteY1" fmla="*/ 0 h 6885073"/>
                <a:gd name="connsiteX2" fmla="*/ 413986 w 3176515"/>
                <a:gd name="connsiteY2" fmla="*/ 433593 h 6885073"/>
                <a:gd name="connsiteX3" fmla="*/ 315237 w 3176515"/>
                <a:gd name="connsiteY3" fmla="*/ 1601819 h 6885073"/>
                <a:gd name="connsiteX4" fmla="*/ 3068530 w 3176515"/>
                <a:gd name="connsiteY4" fmla="*/ 6826851 h 6885073"/>
                <a:gd name="connsiteX5" fmla="*/ 3176515 w 3176515"/>
                <a:gd name="connsiteY5" fmla="*/ 6885073 h 6885073"/>
                <a:gd name="connsiteX6" fmla="*/ 2498197 w 3176515"/>
                <a:gd name="connsiteY6" fmla="*/ 6885073 h 6885073"/>
                <a:gd name="connsiteX7" fmla="*/ 2491947 w 3176515"/>
                <a:gd name="connsiteY7" fmla="*/ 6880787 h 6885073"/>
                <a:gd name="connsiteX8" fmla="*/ 0 w 3176515"/>
                <a:gd name="connsiteY8" fmla="*/ 1601819 h 6885073"/>
                <a:gd name="connsiteX9" fmla="*/ 105153 w 3176515"/>
                <a:gd name="connsiteY9" fmla="*/ 357826 h 68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6515" h="6885073">
                  <a:moveTo>
                    <a:pt x="182301" y="0"/>
                  </a:moveTo>
                  <a:lnTo>
                    <a:pt x="507469" y="0"/>
                  </a:lnTo>
                  <a:lnTo>
                    <a:pt x="413986" y="433593"/>
                  </a:lnTo>
                  <a:cubicBezTo>
                    <a:pt x="349238" y="810941"/>
                    <a:pt x="315237" y="1201644"/>
                    <a:pt x="315237" y="1601819"/>
                  </a:cubicBezTo>
                  <a:cubicBezTo>
                    <a:pt x="315237" y="3902824"/>
                    <a:pt x="1439433" y="5890690"/>
                    <a:pt x="3068530" y="6826851"/>
                  </a:cubicBezTo>
                  <a:lnTo>
                    <a:pt x="3176515" y="6885073"/>
                  </a:lnTo>
                  <a:lnTo>
                    <a:pt x="2498197" y="6885073"/>
                  </a:lnTo>
                  <a:lnTo>
                    <a:pt x="2491947" y="6880787"/>
                  </a:lnTo>
                  <a:cubicBezTo>
                    <a:pt x="997966" y="5798193"/>
                    <a:pt x="0" y="3838995"/>
                    <a:pt x="0" y="1601819"/>
                  </a:cubicBezTo>
                  <a:cubicBezTo>
                    <a:pt x="0" y="1175690"/>
                    <a:pt x="36206" y="759647"/>
                    <a:pt x="105153" y="357826"/>
                  </a:cubicBezTo>
                  <a:close/>
                </a:path>
              </a:pathLst>
            </a:custGeom>
            <a:solidFill>
              <a:srgbClr val="FFC0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 flipH="1">
            <a:off x="11556689" y="6386116"/>
            <a:ext cx="635311" cy="471883"/>
            <a:chOff x="1" y="0"/>
            <a:chExt cx="8954452" cy="6858000"/>
          </a:xfrm>
        </p:grpSpPr>
        <p:sp>
          <p:nvSpPr>
            <p:cNvPr id="53" name="Freeform: Shape 15"/>
            <p:cNvSpPr/>
            <p:nvPr userDrawn="1"/>
          </p:nvSpPr>
          <p:spPr>
            <a:xfrm>
              <a:off x="1" y="0"/>
              <a:ext cx="8276134" cy="6858000"/>
            </a:xfrm>
            <a:custGeom>
              <a:avLst/>
              <a:gdLst>
                <a:gd name="connsiteX0" fmla="*/ 0 w 8276134"/>
                <a:gd name="connsiteY0" fmla="*/ 0 h 6858000"/>
                <a:gd name="connsiteX1" fmla="*/ 5960238 w 8276134"/>
                <a:gd name="connsiteY1" fmla="*/ 0 h 6858000"/>
                <a:gd name="connsiteX2" fmla="*/ 5883090 w 8276134"/>
                <a:gd name="connsiteY2" fmla="*/ 356419 h 6858000"/>
                <a:gd name="connsiteX3" fmla="*/ 5777937 w 8276134"/>
                <a:gd name="connsiteY3" fmla="*/ 1595521 h 6858000"/>
                <a:gd name="connsiteX4" fmla="*/ 8269884 w 8276134"/>
                <a:gd name="connsiteY4" fmla="*/ 6853731 h 6858000"/>
                <a:gd name="connsiteX5" fmla="*/ 8276134 w 8276134"/>
                <a:gd name="connsiteY5" fmla="*/ 6858000 h 6858000"/>
                <a:gd name="connsiteX6" fmla="*/ 0 w 827613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6134" h="6858000">
                  <a:moveTo>
                    <a:pt x="0" y="0"/>
                  </a:moveTo>
                  <a:lnTo>
                    <a:pt x="5960238" y="0"/>
                  </a:lnTo>
                  <a:lnTo>
                    <a:pt x="5883090" y="356419"/>
                  </a:lnTo>
                  <a:cubicBezTo>
                    <a:pt x="5814143" y="756660"/>
                    <a:pt x="5777937" y="1171067"/>
                    <a:pt x="5777937" y="1595521"/>
                  </a:cubicBezTo>
                  <a:cubicBezTo>
                    <a:pt x="5777937" y="3823900"/>
                    <a:pt x="6775903" y="5775394"/>
                    <a:pt x="8269884" y="6853731"/>
                  </a:cubicBezTo>
                  <a:lnTo>
                    <a:pt x="827613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0080" rIns="2834640" rtlCol="0" anchor="ctr"/>
            <a:lstStyle/>
            <a:p>
              <a:pPr defTabSz="914354"/>
              <a:endParaRPr lang="en-US" sz="3600" cap="all">
                <a:solidFill>
                  <a:prstClr val="white"/>
                </a:solidFill>
                <a:latin typeface="Bahnschrift SemiBold" pitchFamily="34" charset="0"/>
              </a:endParaRPr>
            </a:p>
          </p:txBody>
        </p:sp>
        <p:sp>
          <p:nvSpPr>
            <p:cNvPr id="54" name="Freeform: Shape 16"/>
            <p:cNvSpPr/>
            <p:nvPr userDrawn="1"/>
          </p:nvSpPr>
          <p:spPr>
            <a:xfrm>
              <a:off x="5777940" y="0"/>
              <a:ext cx="3176513" cy="6858000"/>
            </a:xfrm>
            <a:custGeom>
              <a:avLst/>
              <a:gdLst>
                <a:gd name="connsiteX0" fmla="*/ 182301 w 3176515"/>
                <a:gd name="connsiteY0" fmla="*/ 0 h 6885073"/>
                <a:gd name="connsiteX1" fmla="*/ 507469 w 3176515"/>
                <a:gd name="connsiteY1" fmla="*/ 0 h 6885073"/>
                <a:gd name="connsiteX2" fmla="*/ 413986 w 3176515"/>
                <a:gd name="connsiteY2" fmla="*/ 433593 h 6885073"/>
                <a:gd name="connsiteX3" fmla="*/ 315237 w 3176515"/>
                <a:gd name="connsiteY3" fmla="*/ 1601819 h 6885073"/>
                <a:gd name="connsiteX4" fmla="*/ 3068530 w 3176515"/>
                <a:gd name="connsiteY4" fmla="*/ 6826851 h 6885073"/>
                <a:gd name="connsiteX5" fmla="*/ 3176515 w 3176515"/>
                <a:gd name="connsiteY5" fmla="*/ 6885073 h 6885073"/>
                <a:gd name="connsiteX6" fmla="*/ 2498197 w 3176515"/>
                <a:gd name="connsiteY6" fmla="*/ 6885073 h 6885073"/>
                <a:gd name="connsiteX7" fmla="*/ 2491947 w 3176515"/>
                <a:gd name="connsiteY7" fmla="*/ 6880787 h 6885073"/>
                <a:gd name="connsiteX8" fmla="*/ 0 w 3176515"/>
                <a:gd name="connsiteY8" fmla="*/ 1601819 h 6885073"/>
                <a:gd name="connsiteX9" fmla="*/ 105153 w 3176515"/>
                <a:gd name="connsiteY9" fmla="*/ 357826 h 688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6515" h="6885073">
                  <a:moveTo>
                    <a:pt x="182301" y="0"/>
                  </a:moveTo>
                  <a:lnTo>
                    <a:pt x="507469" y="0"/>
                  </a:lnTo>
                  <a:lnTo>
                    <a:pt x="413986" y="433593"/>
                  </a:lnTo>
                  <a:cubicBezTo>
                    <a:pt x="349238" y="810941"/>
                    <a:pt x="315237" y="1201644"/>
                    <a:pt x="315237" y="1601819"/>
                  </a:cubicBezTo>
                  <a:cubicBezTo>
                    <a:pt x="315237" y="3902824"/>
                    <a:pt x="1439433" y="5890690"/>
                    <a:pt x="3068530" y="6826851"/>
                  </a:cubicBezTo>
                  <a:lnTo>
                    <a:pt x="3176515" y="6885073"/>
                  </a:lnTo>
                  <a:lnTo>
                    <a:pt x="2498197" y="6885073"/>
                  </a:lnTo>
                  <a:lnTo>
                    <a:pt x="2491947" y="6880787"/>
                  </a:lnTo>
                  <a:cubicBezTo>
                    <a:pt x="997966" y="5798193"/>
                    <a:pt x="0" y="3838995"/>
                    <a:pt x="0" y="1601819"/>
                  </a:cubicBezTo>
                  <a:cubicBezTo>
                    <a:pt x="0" y="1175690"/>
                    <a:pt x="36206" y="759647"/>
                    <a:pt x="105153" y="357826"/>
                  </a:cubicBezTo>
                  <a:close/>
                </a:path>
              </a:pathLst>
            </a:custGeom>
            <a:solidFill>
              <a:srgbClr val="FFC0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xmlns="" id="{36196404-0F1F-4B63-839F-E207D0052F9D}"/>
              </a:ext>
            </a:extLst>
          </p:cNvPr>
          <p:cNvSpPr txBox="1">
            <a:spLocks/>
          </p:cNvSpPr>
          <p:nvPr userDrawn="1"/>
        </p:nvSpPr>
        <p:spPr>
          <a:xfrm>
            <a:off x="9413028" y="6456016"/>
            <a:ext cx="2743200" cy="365125"/>
          </a:xfrm>
          <a:prstGeom prst="rect">
            <a:avLst/>
          </a:prstGeom>
        </p:spPr>
        <p:txBody>
          <a:bodyPr vert="horz" lIns="91418" tIns="45714" rIns="91418" bIns="45714" rtlCol="0" anchor="ctr"/>
          <a:lstStyle>
            <a:defPPr>
              <a:defRPr lang="id-ID"/>
            </a:defPPr>
            <a:lvl1pPr marL="0" algn="r" defTabSz="91429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4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9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A50B23-5BF0-4885-8D1B-7509822569F6}" type="slidenum">
              <a:rPr lang="en-US" sz="15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150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276600" y="7347"/>
            <a:ext cx="8750300" cy="771308"/>
          </a:xfrm>
        </p:spPr>
        <p:txBody>
          <a:bodyPr>
            <a:normAutofit/>
          </a:bodyPr>
          <a:lstStyle>
            <a:lvl1pPr>
              <a:defRPr sz="2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pic>
        <p:nvPicPr>
          <p:cNvPr id="49" name="Picture 74">
            <a:extLst>
              <a:ext uri="{FF2B5EF4-FFF2-40B4-BE49-F238E27FC236}">
                <a16:creationId xmlns:a16="http://schemas.microsoft.com/office/drawing/2014/main" xmlns="" id="{A8A216B5-00DE-403F-8851-E181691352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82" y="11683"/>
            <a:ext cx="485218" cy="523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5935004" y="6348737"/>
            <a:ext cx="581110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sz="1400">
                <a:solidFill>
                  <a:schemeClr val="bg2">
                    <a:lumMod val="75000"/>
                  </a:schemeClr>
                </a:solidFill>
              </a:rPr>
              <a:t> Tantangan, Peluang, &amp; Outlook </a:t>
            </a:r>
            <a:r>
              <a:rPr lang="id-ID" sz="1400" b="1">
                <a:solidFill>
                  <a:schemeClr val="bg2">
                    <a:lumMod val="75000"/>
                  </a:schemeClr>
                </a:solidFill>
              </a:rPr>
              <a:t>Perekonomian Indonesia</a:t>
            </a:r>
          </a:p>
        </p:txBody>
      </p:sp>
      <p:sp>
        <p:nvSpPr>
          <p:cNvPr id="60" name="Freeform: Shape 15"/>
          <p:cNvSpPr/>
          <p:nvPr userDrawn="1"/>
        </p:nvSpPr>
        <p:spPr>
          <a:xfrm flipH="1">
            <a:off x="1471480" y="12699"/>
            <a:ext cx="10720517" cy="657987"/>
          </a:xfrm>
          <a:custGeom>
            <a:avLst/>
            <a:gdLst>
              <a:gd name="connsiteX0" fmla="*/ 0 w 8276134"/>
              <a:gd name="connsiteY0" fmla="*/ 0 h 6858000"/>
              <a:gd name="connsiteX1" fmla="*/ 5960238 w 8276134"/>
              <a:gd name="connsiteY1" fmla="*/ 0 h 6858000"/>
              <a:gd name="connsiteX2" fmla="*/ 5883090 w 8276134"/>
              <a:gd name="connsiteY2" fmla="*/ 356419 h 6858000"/>
              <a:gd name="connsiteX3" fmla="*/ 5777937 w 8276134"/>
              <a:gd name="connsiteY3" fmla="*/ 1595521 h 6858000"/>
              <a:gd name="connsiteX4" fmla="*/ 8269884 w 8276134"/>
              <a:gd name="connsiteY4" fmla="*/ 6853731 h 6858000"/>
              <a:gd name="connsiteX5" fmla="*/ 8276134 w 8276134"/>
              <a:gd name="connsiteY5" fmla="*/ 6858000 h 6858000"/>
              <a:gd name="connsiteX6" fmla="*/ 0 w 8276134"/>
              <a:gd name="connsiteY6" fmla="*/ 6858000 h 6858000"/>
              <a:gd name="connsiteX0" fmla="*/ 0 w 8276134"/>
              <a:gd name="connsiteY0" fmla="*/ 0 h 6858000"/>
              <a:gd name="connsiteX1" fmla="*/ 5960238 w 8276134"/>
              <a:gd name="connsiteY1" fmla="*/ 0 h 6858000"/>
              <a:gd name="connsiteX2" fmla="*/ 5883090 w 8276134"/>
              <a:gd name="connsiteY2" fmla="*/ 356419 h 6858000"/>
              <a:gd name="connsiteX3" fmla="*/ 8269884 w 8276134"/>
              <a:gd name="connsiteY3" fmla="*/ 6853731 h 6858000"/>
              <a:gd name="connsiteX4" fmla="*/ 8276134 w 8276134"/>
              <a:gd name="connsiteY4" fmla="*/ 6858000 h 6858000"/>
              <a:gd name="connsiteX5" fmla="*/ 0 w 8276134"/>
              <a:gd name="connsiteY5" fmla="*/ 6858000 h 6858000"/>
              <a:gd name="connsiteX6" fmla="*/ 0 w 8276134"/>
              <a:gd name="connsiteY6" fmla="*/ 0 h 6858000"/>
              <a:gd name="connsiteX0" fmla="*/ 0 w 8276134"/>
              <a:gd name="connsiteY0" fmla="*/ 0 h 6858000"/>
              <a:gd name="connsiteX1" fmla="*/ 5960238 w 8276134"/>
              <a:gd name="connsiteY1" fmla="*/ 0 h 6858000"/>
              <a:gd name="connsiteX2" fmla="*/ 8269884 w 8276134"/>
              <a:gd name="connsiteY2" fmla="*/ 6853731 h 6858000"/>
              <a:gd name="connsiteX3" fmla="*/ 8276134 w 8276134"/>
              <a:gd name="connsiteY3" fmla="*/ 6858000 h 6858000"/>
              <a:gd name="connsiteX4" fmla="*/ 0 w 8276134"/>
              <a:gd name="connsiteY4" fmla="*/ 6858000 h 6858000"/>
              <a:gd name="connsiteX5" fmla="*/ 0 w 8276134"/>
              <a:gd name="connsiteY5" fmla="*/ 0 h 6858000"/>
              <a:gd name="connsiteX0" fmla="*/ 0 w 8291921"/>
              <a:gd name="connsiteY0" fmla="*/ 0 h 6858000"/>
              <a:gd name="connsiteX1" fmla="*/ 8291921 w 8291921"/>
              <a:gd name="connsiteY1" fmla="*/ 17963 h 6858000"/>
              <a:gd name="connsiteX2" fmla="*/ 8269884 w 8291921"/>
              <a:gd name="connsiteY2" fmla="*/ 6853731 h 6858000"/>
              <a:gd name="connsiteX3" fmla="*/ 8276134 w 8291921"/>
              <a:gd name="connsiteY3" fmla="*/ 6858000 h 6858000"/>
              <a:gd name="connsiteX4" fmla="*/ 0 w 8291921"/>
              <a:gd name="connsiteY4" fmla="*/ 6858000 h 6858000"/>
              <a:gd name="connsiteX5" fmla="*/ 0 w 829192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91921" h="6858000">
                <a:moveTo>
                  <a:pt x="0" y="0"/>
                </a:moveTo>
                <a:lnTo>
                  <a:pt x="8291921" y="17963"/>
                </a:lnTo>
                <a:cubicBezTo>
                  <a:pt x="8284575" y="2296552"/>
                  <a:pt x="8277230" y="4575142"/>
                  <a:pt x="8269884" y="6853731"/>
                </a:cubicBezTo>
                <a:lnTo>
                  <a:pt x="827613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Ins="2834640" rtlCol="0" anchor="ctr"/>
          <a:lstStyle/>
          <a:p>
            <a:pPr defTabSz="914354"/>
            <a:endParaRPr lang="en-US" sz="3600" cap="all">
              <a:solidFill>
                <a:prstClr val="white"/>
              </a:solidFill>
              <a:latin typeface="Bahnschrift SemiBold" pitchFamily="34" charset="0"/>
            </a:endParaRPr>
          </a:p>
        </p:txBody>
      </p:sp>
      <p:sp>
        <p:nvSpPr>
          <p:cNvPr id="50" name="Persegi Panjang 2">
            <a:extLst>
              <a:ext uri="{FF2B5EF4-FFF2-40B4-BE49-F238E27FC236}">
                <a16:creationId xmlns:a16="http://schemas.microsoft.com/office/drawing/2014/main" xmlns="" id="{FB30E65A-0A5C-436B-9499-D465403FD8AB}"/>
              </a:ext>
            </a:extLst>
          </p:cNvPr>
          <p:cNvSpPr/>
          <p:nvPr userDrawn="1"/>
        </p:nvSpPr>
        <p:spPr>
          <a:xfrm>
            <a:off x="779627" y="122477"/>
            <a:ext cx="3426732" cy="461661"/>
          </a:xfrm>
          <a:prstGeom prst="rect">
            <a:avLst/>
          </a:prstGeom>
        </p:spPr>
        <p:txBody>
          <a:bodyPr wrap="square" lIns="91430" tIns="45718" rIns="91430" bIns="45718">
            <a:spAutoFit/>
          </a:bodyPr>
          <a:lstStyle/>
          <a:p>
            <a:pPr algn="l" defTabSz="914177"/>
            <a:r>
              <a:rPr lang="id-ID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      KE</a:t>
            </a:r>
            <a:r>
              <a:rPr lang="en-US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MENTERI</a:t>
            </a:r>
            <a:r>
              <a:rPr lang="id-ID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AN</a:t>
            </a:r>
            <a:r>
              <a:rPr lang="en-US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 KOORDINATOR</a:t>
            </a:r>
            <a:r>
              <a:rPr lang="id-ID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 </a:t>
            </a:r>
            <a:br>
              <a:rPr lang="id-ID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</a:br>
            <a:r>
              <a:rPr lang="id-ID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    </a:t>
            </a:r>
            <a:r>
              <a:rPr lang="en-US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BIDANG PEREKONOMIAN</a:t>
            </a:r>
            <a:endParaRPr lang="id-ID" sz="800" b="1">
              <a:solidFill>
                <a:schemeClr val="bg1"/>
              </a:solidFill>
              <a:latin typeface="Bahnschrift" pitchFamily="34" charset="0"/>
              <a:ea typeface="Adobe Fan Heiti Std B" pitchFamily="34" charset="-128"/>
              <a:cs typeface="Arial" pitchFamily="34" charset="0"/>
            </a:endParaRPr>
          </a:p>
          <a:p>
            <a:pPr algn="l" defTabSz="914177"/>
            <a:r>
              <a:rPr lang="id-ID" sz="800" b="1">
                <a:solidFill>
                  <a:schemeClr val="bg1"/>
                </a:solidFill>
                <a:latin typeface="Bahnschrift" pitchFamily="34" charset="0"/>
                <a:ea typeface="Adobe Fan Heiti Std B" pitchFamily="34" charset="-128"/>
                <a:cs typeface="Arial" pitchFamily="34" charset="0"/>
              </a:rPr>
              <a:t>REPUBLIK INDONESIA </a:t>
            </a:r>
            <a:endParaRPr lang="en-US" sz="800" b="1" dirty="0">
              <a:solidFill>
                <a:schemeClr val="bg1"/>
              </a:solidFill>
              <a:latin typeface="Bahnschrift" pitchFamily="34" charset="0"/>
              <a:ea typeface="Adobe Fan Heiti Std B" pitchFamily="34" charset="-128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9925390" y="6563474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>
                <a:solidFill>
                  <a:srgbClr val="C00000"/>
                </a:solidFill>
                <a:latin typeface="Mistral" pitchFamily="66" charset="0"/>
              </a:rPr>
              <a:t>“Ekonomi Unggul,</a:t>
            </a:r>
            <a:r>
              <a:rPr lang="id-ID" sz="1100" baseline="0">
                <a:solidFill>
                  <a:srgbClr val="C00000"/>
                </a:solidFill>
                <a:latin typeface="Mistral" pitchFamily="66" charset="0"/>
              </a:rPr>
              <a:t> Indonesia Maju”</a:t>
            </a:r>
            <a:endParaRPr lang="id-ID" sz="1100">
              <a:solidFill>
                <a:srgbClr val="C00000"/>
              </a:solidFill>
              <a:latin typeface="Mistral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258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76200" y="1168308"/>
            <a:ext cx="4954000" cy="46512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942200" y="2287067"/>
            <a:ext cx="2326800" cy="14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185800" y="3759500"/>
            <a:ext cx="30832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548759" y="1038500"/>
            <a:ext cx="4954000" cy="46512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248284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861200" y="1622800"/>
            <a:ext cx="9681200" cy="362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0" y="1732393"/>
            <a:ext cx="3952949" cy="4421476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83300" y="2410217"/>
            <a:ext cx="4477368" cy="4447724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0124200" y="1726811"/>
            <a:ext cx="2067819" cy="5056180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" y="1"/>
            <a:ext cx="3942295" cy="6857908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8733801" y="1"/>
            <a:ext cx="3458211" cy="5760236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643885" y="2195515"/>
            <a:ext cx="8846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4113081" y="3750015"/>
            <a:ext cx="3907200" cy="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104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SUBTITLE">
  <p:cSld name="IMAGE + TITLE + SUBTITLE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flipH="1">
            <a:off x="861200" y="1622800"/>
            <a:ext cx="9681200" cy="362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1643885" y="2195515"/>
            <a:ext cx="8846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113081" y="3750015"/>
            <a:ext cx="3907200" cy="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8239070" y="1732393"/>
            <a:ext cx="3952949" cy="4421476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3"/>
          <p:cNvSpPr/>
          <p:nvPr/>
        </p:nvSpPr>
        <p:spPr>
          <a:xfrm flipH="1">
            <a:off x="7631349" y="2410217"/>
            <a:ext cx="4477368" cy="4447724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 flipH="1">
            <a:off x="0" y="1726811"/>
            <a:ext cx="2067819" cy="5056180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/>
          <p:nvPr/>
        </p:nvSpPr>
        <p:spPr>
          <a:xfrm flipH="1">
            <a:off x="8249723" y="1"/>
            <a:ext cx="3942295" cy="6857908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3"/>
          <p:cNvSpPr/>
          <p:nvPr/>
        </p:nvSpPr>
        <p:spPr>
          <a:xfrm flipH="1">
            <a:off x="6" y="1"/>
            <a:ext cx="3458211" cy="5760236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5153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+ TEXT 1">
  <p:cSld name="TITLE  + TEXT 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 flipH="1">
            <a:off x="6456408" y="2063400"/>
            <a:ext cx="5820400" cy="273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7"/>
          <p:cNvSpPr/>
          <p:nvPr/>
        </p:nvSpPr>
        <p:spPr>
          <a:xfrm flipH="1">
            <a:off x="16301" y="4334447"/>
            <a:ext cx="3022825" cy="2523541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/>
          <p:nvPr/>
        </p:nvSpPr>
        <p:spPr>
          <a:xfrm flipH="1">
            <a:off x="16303" y="1"/>
            <a:ext cx="3734829" cy="4641905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7"/>
          <p:cNvSpPr/>
          <p:nvPr/>
        </p:nvSpPr>
        <p:spPr>
          <a:xfrm flipH="1">
            <a:off x="6911257" y="0"/>
            <a:ext cx="1120776" cy="722459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7"/>
          <p:cNvSpPr/>
          <p:nvPr/>
        </p:nvSpPr>
        <p:spPr>
          <a:xfrm flipH="1">
            <a:off x="6921733" y="4675583"/>
            <a:ext cx="5270259" cy="2182408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7"/>
          <p:cNvSpPr/>
          <p:nvPr/>
        </p:nvSpPr>
        <p:spPr>
          <a:xfrm flipH="1">
            <a:off x="7749082" y="1"/>
            <a:ext cx="4442911" cy="4687324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7"/>
          <p:cNvSpPr txBox="1">
            <a:spLocks noGrp="1"/>
          </p:cNvSpPr>
          <p:nvPr>
            <p:ph type="ctrTitle"/>
          </p:nvPr>
        </p:nvSpPr>
        <p:spPr>
          <a:xfrm>
            <a:off x="6747957" y="2601253"/>
            <a:ext cx="421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 flipH="1">
            <a:off x="1262600" y="2420192"/>
            <a:ext cx="4471600" cy="201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2419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366233" y="127433"/>
            <a:ext cx="4610000" cy="4177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2"/>
          <p:cNvSpPr txBox="1"/>
          <p:nvPr/>
        </p:nvSpPr>
        <p:spPr>
          <a:xfrm>
            <a:off x="9030589" y="622776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67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1182367" y="3120792"/>
            <a:ext cx="42108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6131625" y="2420192"/>
            <a:ext cx="4471600" cy="201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1" y="4316884"/>
            <a:ext cx="7942937" cy="2534744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3899245" cy="1526608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2"/>
          <p:cNvSpPr/>
          <p:nvPr/>
        </p:nvSpPr>
        <p:spPr>
          <a:xfrm>
            <a:off x="6517501" y="1"/>
            <a:ext cx="5674507" cy="3124705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2"/>
          <p:cNvSpPr/>
          <p:nvPr/>
        </p:nvSpPr>
        <p:spPr>
          <a:xfrm>
            <a:off x="5076502" y="5814246"/>
            <a:ext cx="2144303" cy="1037385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2"/>
          <p:cNvSpPr/>
          <p:nvPr/>
        </p:nvSpPr>
        <p:spPr>
          <a:xfrm>
            <a:off x="1" y="5664022"/>
            <a:ext cx="4463732" cy="1187609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2"/>
          <p:cNvSpPr/>
          <p:nvPr/>
        </p:nvSpPr>
        <p:spPr>
          <a:xfrm>
            <a:off x="7597134" y="5013700"/>
            <a:ext cx="4594873" cy="1837939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2557227" cy="2219565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4123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73ACA9-188E-47A1-B37C-A0505768E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BF70A4-A9A4-496B-BC01-EE091626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51D754-956F-441B-BF6A-75358335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576A9E-A367-465B-A2DE-97B5E8E0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54F5F0-4C8C-4A4D-916E-79DBB1CD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8102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350959" y="1995333"/>
            <a:ext cx="10951600" cy="2923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9030589" y="622776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67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3022825" y="2601237"/>
            <a:ext cx="26396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5990975" y="3175569"/>
            <a:ext cx="3178000" cy="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5826751" y="2865129"/>
            <a:ext cx="0" cy="1183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3213869" y="12"/>
            <a:ext cx="8978132" cy="286512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7056611" y="4841073"/>
            <a:ext cx="5135389" cy="201056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3066925"/>
            <a:ext cx="6873068" cy="3784707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4971203" y="10"/>
            <a:ext cx="2144303" cy="1037385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7146509" y="1"/>
            <a:ext cx="5045492" cy="1342404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4" y="6"/>
            <a:ext cx="5224437" cy="208976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8824080" y="3928439"/>
            <a:ext cx="3367921" cy="2923195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98138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IMAGINE + TITLE + SUBTITLE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5587061" y="2401724"/>
            <a:ext cx="39556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6358668" y="4526613"/>
            <a:ext cx="3184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9030589" y="622776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67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9072200" y="4592734"/>
            <a:ext cx="3114267" cy="2265263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16"/>
          <p:cNvSpPr/>
          <p:nvPr/>
        </p:nvSpPr>
        <p:spPr>
          <a:xfrm>
            <a:off x="10909581" y="1722542"/>
            <a:ext cx="1276895" cy="4065471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6"/>
          <p:cNvSpPr/>
          <p:nvPr/>
        </p:nvSpPr>
        <p:spPr>
          <a:xfrm>
            <a:off x="9890573" y="5240348"/>
            <a:ext cx="2301423" cy="1617651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6"/>
          <p:cNvSpPr/>
          <p:nvPr/>
        </p:nvSpPr>
        <p:spPr>
          <a:xfrm>
            <a:off x="6237899" y="6061583"/>
            <a:ext cx="3510769" cy="697584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6"/>
          <p:cNvSpPr/>
          <p:nvPr/>
        </p:nvSpPr>
        <p:spPr>
          <a:xfrm>
            <a:off x="1" y="2832671"/>
            <a:ext cx="858596" cy="3213287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6"/>
          <p:cNvSpPr/>
          <p:nvPr/>
        </p:nvSpPr>
        <p:spPr>
          <a:xfrm>
            <a:off x="1" y="4100"/>
            <a:ext cx="2592119" cy="186285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6"/>
          <p:cNvSpPr/>
          <p:nvPr/>
        </p:nvSpPr>
        <p:spPr>
          <a:xfrm>
            <a:off x="6568991" y="1"/>
            <a:ext cx="3092671" cy="91027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16"/>
          <p:cNvSpPr/>
          <p:nvPr/>
        </p:nvSpPr>
        <p:spPr>
          <a:xfrm>
            <a:off x="7884195" y="1"/>
            <a:ext cx="4302268" cy="2566847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19526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 1">
  <p:cSld name="HEADLINE 2 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4289633" y="2948487"/>
            <a:ext cx="6134800" cy="9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60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867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2"/>
          </p:nvPr>
        </p:nvSpPr>
        <p:spPr>
          <a:xfrm>
            <a:off x="2858633" y="3529291"/>
            <a:ext cx="3178000" cy="1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600">
                <a:solidFill>
                  <a:schemeClr val="accent6"/>
                </a:solidFill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5528" y="4592734"/>
            <a:ext cx="3114267" cy="2265263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 flipH="1">
            <a:off x="5522" y="1722542"/>
            <a:ext cx="1276895" cy="4065471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 flipH="1">
            <a:off x="1" y="5240348"/>
            <a:ext cx="2301423" cy="1617651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 flipH="1">
            <a:off x="2443328" y="6061583"/>
            <a:ext cx="3510769" cy="697584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 flipH="1">
            <a:off x="11333399" y="2832671"/>
            <a:ext cx="858596" cy="3213287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/>
          <p:nvPr/>
        </p:nvSpPr>
        <p:spPr>
          <a:xfrm flipH="1">
            <a:off x="7194235" y="1"/>
            <a:ext cx="4997771" cy="3591695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0"/>
          <p:cNvSpPr/>
          <p:nvPr/>
        </p:nvSpPr>
        <p:spPr>
          <a:xfrm flipH="1">
            <a:off x="3446679" y="1"/>
            <a:ext cx="4215109" cy="1240644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0"/>
          <p:cNvSpPr/>
          <p:nvPr/>
        </p:nvSpPr>
        <p:spPr>
          <a:xfrm flipH="1">
            <a:off x="5537" y="0"/>
            <a:ext cx="5863712" cy="349844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10676900" y="0"/>
            <a:ext cx="0" cy="41260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8156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9527621" y="0"/>
            <a:ext cx="2609428" cy="3533995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21"/>
          <p:cNvSpPr/>
          <p:nvPr/>
        </p:nvSpPr>
        <p:spPr>
          <a:xfrm flipH="1">
            <a:off x="5554366" y="0"/>
            <a:ext cx="6875629" cy="6743035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1"/>
          <p:cNvSpPr/>
          <p:nvPr/>
        </p:nvSpPr>
        <p:spPr>
          <a:xfrm flipH="1">
            <a:off x="8163468" y="2284796"/>
            <a:ext cx="4025833" cy="4573193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 flipH="1">
            <a:off x="8070851" y="1103953"/>
            <a:ext cx="3078000" cy="4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329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9030589" y="622776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067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4079000" y="-164760"/>
            <a:ext cx="2385600" cy="3506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6655919" y="-164760"/>
            <a:ext cx="2382400" cy="3506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9250195" y="-164760"/>
            <a:ext cx="2349200" cy="3506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4079000" y="3613805"/>
            <a:ext cx="2385600" cy="3408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655919" y="3613805"/>
            <a:ext cx="2382400" cy="3408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9250195" y="3613805"/>
            <a:ext cx="2349200" cy="3408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4079001" y="2036367"/>
            <a:ext cx="2385600" cy="31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4326649" y="2232325"/>
            <a:ext cx="1890000" cy="3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6673651" y="2036367"/>
            <a:ext cx="2349200" cy="31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6903163" y="2232325"/>
            <a:ext cx="1890000" cy="3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9231984" y="2036367"/>
            <a:ext cx="2385600" cy="31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9479700" y="2232325"/>
            <a:ext cx="1890000" cy="3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4078935" y="4716300"/>
            <a:ext cx="2385600" cy="31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4326649" y="4912251"/>
            <a:ext cx="1890000" cy="3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6655451" y="4716300"/>
            <a:ext cx="2385600" cy="31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6903163" y="4912251"/>
            <a:ext cx="1890000" cy="3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9233584" y="4716300"/>
            <a:ext cx="2382400" cy="31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8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9479700" y="4912251"/>
            <a:ext cx="1890000" cy="3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44897" y="0"/>
            <a:ext cx="2609428" cy="3533995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3"/>
          <p:cNvSpPr/>
          <p:nvPr/>
        </p:nvSpPr>
        <p:spPr>
          <a:xfrm>
            <a:off x="-248051" y="0"/>
            <a:ext cx="6875629" cy="6743035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>
            <a:off x="-7357" y="2284796"/>
            <a:ext cx="4025833" cy="4573193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1112331" y="1103953"/>
            <a:ext cx="3078000" cy="4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4334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1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90C0C-24F0-4876-9C86-2EA3EEAD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958016-39EE-4A57-872D-1B7F0A5C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1933F5-0AC1-4D22-B9B0-844D01DC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1340-6577-4874-A6C3-8FF7134B84DA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1CF0F4-1A50-4CE7-A6C9-AC160FBC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9D66E-A081-41F3-B576-BC3262BF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0C9-AA49-4E41-A5C6-AB8DE249BD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3435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741333"/>
            <a:ext cx="1851600" cy="23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41596" y="2222033"/>
            <a:ext cx="31684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1141593" y="3681033"/>
            <a:ext cx="4091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6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8864967" y="4915933"/>
            <a:ext cx="3379600" cy="194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3975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741333"/>
            <a:ext cx="1851600" cy="31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943133" y="5062161"/>
            <a:ext cx="3180000" cy="4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6943133" y="2610467"/>
            <a:ext cx="31800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6943133" y="2824633"/>
            <a:ext cx="38500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6943133" y="5303167"/>
            <a:ext cx="38500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4916000"/>
            <a:ext cx="2183200" cy="194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1264800" y="480857"/>
            <a:ext cx="96860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32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940900" y="5062167"/>
            <a:ext cx="3548800" cy="4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940900" y="2610467"/>
            <a:ext cx="31800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940900" y="2824633"/>
            <a:ext cx="38500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940900" y="5303167"/>
            <a:ext cx="38500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76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76200" y="1168308"/>
            <a:ext cx="4954000" cy="46512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942200" y="2287067"/>
            <a:ext cx="2326800" cy="14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185800" y="3759500"/>
            <a:ext cx="30832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548759" y="1038500"/>
            <a:ext cx="4954000" cy="46512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134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2DE3F-A591-4BC4-AA21-DDAE7212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2EEA32-9467-428F-9FAF-88591AD4D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D571C13-B1C9-44C8-9BDF-E124B0612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49D469-66EA-4F07-8F21-CF43F87C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314076-7118-4B4C-A48F-388745A3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F35388E-AA1B-4BCF-B029-21B4A6B8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9927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1_FOUR COLUMNS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202533" y="2217533"/>
            <a:ext cx="37132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202533" y="2985933"/>
            <a:ext cx="38772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2202533" y="4487432"/>
            <a:ext cx="37132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2202533" y="5250404"/>
            <a:ext cx="3877200" cy="129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98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6810524" y="4487433"/>
            <a:ext cx="34924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6810524" y="5250271"/>
            <a:ext cx="38772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6810524" y="2217533"/>
            <a:ext cx="37132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6810524" y="2985933"/>
            <a:ext cx="38772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684767" y="471233"/>
            <a:ext cx="756320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9"/>
          <p:cNvSpPr/>
          <p:nvPr/>
        </p:nvSpPr>
        <p:spPr>
          <a:xfrm>
            <a:off x="4759700" y="545341"/>
            <a:ext cx="748840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953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1785D2-6B1E-43B5-8007-FE8D5CDA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83F8E-9ED8-42F9-BECA-E3238CFFA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15F2D4-8703-4B0A-8D22-FC48C7012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F3C31B6-23CF-4624-A503-94C3DDE77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98C27D1-88AA-4920-A675-666AFAC9E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2ECB1AD-27D8-4E8D-9067-29D8105E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08C38BC-21BC-47D1-9816-4D0536D6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F76673-6CFD-4396-A820-9637A6BF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929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5C057-10CE-4D19-A1ED-BBBD562F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1FDA7E-8ED7-4CBD-977A-4BCFCC5D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05325-413E-47A5-B231-10094F07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1A30405-4B2D-43B4-AEAA-4EAAAF74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44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0AAF1EA-F685-4A53-AD6B-108F1E0F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362D6CE-D914-4183-BB7A-1162CBD6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C277F6-02A6-4EF7-A937-1CA353FB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873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463C2-1087-418D-9AE3-D85670E0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3D3520-13DD-4300-ABFD-5931DAD5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BF901A4-E835-48E2-BC95-09C98BF15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8BECEF-91D1-46E0-8378-07116013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659914-27B9-4C0E-88AB-C2DACAA4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105C65-AA32-4C9D-96CD-FB2DA9F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218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9867F-FF25-4C3B-A07C-3CC5A78E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345E61-FE90-4FB2-8A4B-680AA9690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0423F5-2815-436F-895D-4BB3B3EA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66BDD2-8158-4CC1-9D18-8E14FAABA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53293C-2B94-4B73-BC6E-02F54523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D14730-2176-4BF8-B4C6-A3D1DAC1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372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5AA447C-AEBB-498F-ACC7-67A20C80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D03159-B645-4FF5-849F-B694A1E94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31A0F5-6428-4CF9-A7FE-348BBC1B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90C06-98FF-433E-ADCF-EE07EBF9F81F}" type="datetimeFigureOut">
              <a:rPr lang="en-ID" smtClean="0"/>
              <a:t>23-Jan-20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D48539-761C-4BFA-B0BF-34B625E3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73AAE5-08B1-42E6-9903-1F9582C45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51F0F-A56F-4A9B-9593-A523EAD4FA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880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150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4127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1.jpeg"/><Relationship Id="rId7" Type="http://schemas.openxmlformats.org/officeDocument/2006/relationships/chart" Target="../charts/chart4.xml"/><Relationship Id="rId12" Type="http://schemas.openxmlformats.org/officeDocument/2006/relationships/chart" Target="../charts/chart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11" Type="http://schemas.openxmlformats.org/officeDocument/2006/relationships/chart" Target="../charts/chart8.xml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D8218F-AF54-4C76-9794-735648FC0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78" y="1122363"/>
            <a:ext cx="10862632" cy="2387600"/>
          </a:xfrm>
        </p:spPr>
        <p:txBody>
          <a:bodyPr>
            <a:normAutofit fontScale="90000"/>
          </a:bodyPr>
          <a:lstStyle/>
          <a:p>
            <a:r>
              <a:rPr lang="en-US" b="1" noProof="1">
                <a:solidFill>
                  <a:srgbClr val="C00000"/>
                </a:solidFill>
                <a:latin typeface="Bahnschrift SemiBold" panose="020B0502040204020203" pitchFamily="34" charset="0"/>
              </a:rPr>
              <a:t>Kolaborasi internasional ditengah dinamika global guna akselerasi pembangunan daerah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9B561D-09E3-423B-8A00-E72F7ACAC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269"/>
            <a:ext cx="9144000" cy="13293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Duta Besar Ina H. Krisnamurthi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noProof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Staf Ahli Menteri Luar Negeri bidang Diplomasi Ekonomi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noProof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Yogya 23 Januari 2020</a:t>
            </a:r>
          </a:p>
        </p:txBody>
      </p:sp>
    </p:spTree>
    <p:extLst>
      <p:ext uri="{BB962C8B-B14F-4D97-AF65-F5344CB8AC3E}">
        <p14:creationId xmlns:p14="http://schemas.microsoft.com/office/powerpoint/2010/main" val="1057887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5A63548-56DA-4A5B-8E4A-DB5D8DDED1A5}"/>
              </a:ext>
            </a:extLst>
          </p:cNvPr>
          <p:cNvSpPr/>
          <p:nvPr/>
        </p:nvSpPr>
        <p:spPr>
          <a:xfrm>
            <a:off x="4393582" y="771549"/>
            <a:ext cx="7560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Ditengah ketidakpastian global, pertumbuhan ekonomi Indonesia masih mampu tumbuh di kisaran 5 persen dengan kualitas yang semakin membaik sebagaimana tercermin dari inflasi yang rendah dan stabil serta menurunnya tingkat kemiskinan, tingkat pengangguran dan rasio gini. </a:t>
            </a:r>
          </a:p>
        </p:txBody>
      </p:sp>
      <p:graphicFrame>
        <p:nvGraphicFramePr>
          <p:cNvPr id="6" name="Chart 14">
            <a:extLst>
              <a:ext uri="{FF2B5EF4-FFF2-40B4-BE49-F238E27FC236}">
                <a16:creationId xmlns:a16="http://schemas.microsoft.com/office/drawing/2014/main" xmlns="" id="{41EC59F0-4177-4B48-B07B-9FE643C6E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218700"/>
              </p:ext>
            </p:extLst>
          </p:nvPr>
        </p:nvGraphicFramePr>
        <p:xfrm>
          <a:off x="-120691" y="1162617"/>
          <a:ext cx="4697264" cy="1956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16">
            <a:extLst>
              <a:ext uri="{FF2B5EF4-FFF2-40B4-BE49-F238E27FC236}">
                <a16:creationId xmlns:a16="http://schemas.microsoft.com/office/drawing/2014/main" xmlns="" id="{5A2D4A3C-8198-4E8B-9585-E8BABF21F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50296"/>
              </p:ext>
            </p:extLst>
          </p:nvPr>
        </p:nvGraphicFramePr>
        <p:xfrm>
          <a:off x="18054" y="2974438"/>
          <a:ext cx="4419776" cy="1875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Kotak Teks 34">
            <a:extLst>
              <a:ext uri="{FF2B5EF4-FFF2-40B4-BE49-F238E27FC236}">
                <a16:creationId xmlns:a16="http://schemas.microsoft.com/office/drawing/2014/main" xmlns="" id="{2EFE0970-73C5-490D-92F5-0711B49555A9}"/>
              </a:ext>
            </a:extLst>
          </p:cNvPr>
          <p:cNvSpPr txBox="1"/>
          <p:nvPr/>
        </p:nvSpPr>
        <p:spPr>
          <a:xfrm>
            <a:off x="2066814" y="1414564"/>
            <a:ext cx="1880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Tingkat Kemiskinan</a:t>
            </a:r>
          </a:p>
        </p:txBody>
      </p:sp>
      <p:sp>
        <p:nvSpPr>
          <p:cNvPr id="10" name="Kotak Teks 35">
            <a:extLst>
              <a:ext uri="{FF2B5EF4-FFF2-40B4-BE49-F238E27FC236}">
                <a16:creationId xmlns:a16="http://schemas.microsoft.com/office/drawing/2014/main" xmlns="" id="{6569DD49-BDBF-4811-87C1-6B9D037737A7}"/>
              </a:ext>
            </a:extLst>
          </p:cNvPr>
          <p:cNvSpPr txBox="1"/>
          <p:nvPr/>
        </p:nvSpPr>
        <p:spPr>
          <a:xfrm>
            <a:off x="2227941" y="3412362"/>
            <a:ext cx="1880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Rasio Gini</a:t>
            </a:r>
          </a:p>
        </p:txBody>
      </p:sp>
      <p:sp>
        <p:nvSpPr>
          <p:cNvPr id="11" name="Kotak Teks 36">
            <a:extLst>
              <a:ext uri="{FF2B5EF4-FFF2-40B4-BE49-F238E27FC236}">
                <a16:creationId xmlns:a16="http://schemas.microsoft.com/office/drawing/2014/main" xmlns="" id="{77F302DB-0A9E-4CD8-A387-A85CA41F7ECB}"/>
              </a:ext>
            </a:extLst>
          </p:cNvPr>
          <p:cNvSpPr txBox="1"/>
          <p:nvPr/>
        </p:nvSpPr>
        <p:spPr>
          <a:xfrm>
            <a:off x="2354647" y="4988275"/>
            <a:ext cx="188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Tingkat Pengangguran</a:t>
            </a:r>
          </a:p>
        </p:txBody>
      </p:sp>
      <p:sp>
        <p:nvSpPr>
          <p:cNvPr id="12" name="Persegi panjang 37">
            <a:extLst>
              <a:ext uri="{FF2B5EF4-FFF2-40B4-BE49-F238E27FC236}">
                <a16:creationId xmlns:a16="http://schemas.microsoft.com/office/drawing/2014/main" xmlns="" id="{8F7A16F9-D3E5-4DF4-8224-5EDDF955CC3D}"/>
              </a:ext>
            </a:extLst>
          </p:cNvPr>
          <p:cNvSpPr/>
          <p:nvPr/>
        </p:nvSpPr>
        <p:spPr>
          <a:xfrm>
            <a:off x="1346129" y="845000"/>
            <a:ext cx="1763623" cy="307777"/>
          </a:xfrm>
          <a:prstGeom prst="rect">
            <a:avLst/>
          </a:prstGeom>
          <a:solidFill>
            <a:srgbClr val="1B242D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Adobe Gothic Std B" panose="020B0800000000000000" pitchFamily="34" charset="-128"/>
                <a:cs typeface="+mn-cs"/>
              </a:rPr>
              <a:t>INDIKATOR SOSIAL</a:t>
            </a:r>
          </a:p>
        </p:txBody>
      </p:sp>
      <p:graphicFrame>
        <p:nvGraphicFramePr>
          <p:cNvPr id="13" name="Chart 17">
            <a:extLst>
              <a:ext uri="{FF2B5EF4-FFF2-40B4-BE49-F238E27FC236}">
                <a16:creationId xmlns:a16="http://schemas.microsoft.com/office/drawing/2014/main" xmlns="" id="{301860D5-14BC-4071-9DF1-CE42BA7CB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160556"/>
              </p:ext>
            </p:extLst>
          </p:nvPr>
        </p:nvGraphicFramePr>
        <p:xfrm>
          <a:off x="139563" y="4768609"/>
          <a:ext cx="4298267" cy="1795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Bagan 39">
            <a:extLst>
              <a:ext uri="{FF2B5EF4-FFF2-40B4-BE49-F238E27FC236}">
                <a16:creationId xmlns:a16="http://schemas.microsoft.com/office/drawing/2014/main" xmlns="" id="{9BB52ECF-44D7-4E23-A52C-6248A8A5C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786349"/>
              </p:ext>
            </p:extLst>
          </p:nvPr>
        </p:nvGraphicFramePr>
        <p:xfrm>
          <a:off x="4827517" y="4851428"/>
          <a:ext cx="3245543" cy="1670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Kotak Teks 40">
            <a:extLst>
              <a:ext uri="{FF2B5EF4-FFF2-40B4-BE49-F238E27FC236}">
                <a16:creationId xmlns:a16="http://schemas.microsoft.com/office/drawing/2014/main" xmlns="" id="{0CEB8868-639F-40FB-AE72-484E7EF802DF}"/>
              </a:ext>
            </a:extLst>
          </p:cNvPr>
          <p:cNvSpPr txBox="1"/>
          <p:nvPr/>
        </p:nvSpPr>
        <p:spPr>
          <a:xfrm>
            <a:off x="6041900" y="4851428"/>
            <a:ext cx="114963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Adobe Gothic Std B" panose="020B0800000000000000" pitchFamily="34" charset="-128"/>
                <a:cs typeface="+mn-cs"/>
              </a:rPr>
              <a:t>INFLASI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xmlns="" id="{96D3C51B-9BB6-469D-AE86-173CD8E988A4}"/>
              </a:ext>
            </a:extLst>
          </p:cNvPr>
          <p:cNvSpPr txBox="1"/>
          <p:nvPr/>
        </p:nvSpPr>
        <p:spPr>
          <a:xfrm>
            <a:off x="139563" y="6611779"/>
            <a:ext cx="930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Nirmala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Nirmala UI" panose="020B0502040204020203" pitchFamily="34" charset="0"/>
              </a:rPr>
              <a:t>Sumber: BPS</a:t>
            </a:r>
          </a:p>
        </p:txBody>
      </p:sp>
      <p:sp>
        <p:nvSpPr>
          <p:cNvPr id="19" name="Persegi panjang 41">
            <a:extLst>
              <a:ext uri="{FF2B5EF4-FFF2-40B4-BE49-F238E27FC236}">
                <a16:creationId xmlns:a16="http://schemas.microsoft.com/office/drawing/2014/main" xmlns="" id="{2CDDEE20-BF6B-4E1A-A605-974371B2D500}"/>
              </a:ext>
            </a:extLst>
          </p:cNvPr>
          <p:cNvSpPr/>
          <p:nvPr/>
        </p:nvSpPr>
        <p:spPr>
          <a:xfrm>
            <a:off x="8191804" y="5284409"/>
            <a:ext cx="2353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Inflasi Desember 2019 </a:t>
            </a:r>
          </a:p>
        </p:txBody>
      </p:sp>
      <p:sp>
        <p:nvSpPr>
          <p:cNvPr id="20" name="Persegi panjang 42">
            <a:extLst>
              <a:ext uri="{FF2B5EF4-FFF2-40B4-BE49-F238E27FC236}">
                <a16:creationId xmlns:a16="http://schemas.microsoft.com/office/drawing/2014/main" xmlns="" id="{689BD4AC-8712-44EF-AD6D-9E6039AD7989}"/>
              </a:ext>
            </a:extLst>
          </p:cNvPr>
          <p:cNvSpPr/>
          <p:nvPr/>
        </p:nvSpPr>
        <p:spPr>
          <a:xfrm>
            <a:off x="8615254" y="5686562"/>
            <a:ext cx="1667092" cy="6584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0,34% mtm </a:t>
            </a:r>
          </a:p>
          <a:p>
            <a:pPr marL="0" marR="0" lvl="0" indent="0" algn="ctr" defTabSz="914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2,72% YoY</a:t>
            </a:r>
          </a:p>
          <a:p>
            <a:pPr marL="0" marR="0" lvl="0" indent="0" algn="ctr" defTabSz="914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2,72% Ytd</a:t>
            </a:r>
          </a:p>
        </p:txBody>
      </p:sp>
      <p:graphicFrame>
        <p:nvGraphicFramePr>
          <p:cNvPr id="21" name="Bagan 5">
            <a:extLst>
              <a:ext uri="{FF2B5EF4-FFF2-40B4-BE49-F238E27FC236}">
                <a16:creationId xmlns:a16="http://schemas.microsoft.com/office/drawing/2014/main" xmlns="" id="{232E6DE7-253F-4A88-A56C-1610EC53B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709360"/>
              </p:ext>
            </p:extLst>
          </p:nvPr>
        </p:nvGraphicFramePr>
        <p:xfrm>
          <a:off x="4499257" y="1867700"/>
          <a:ext cx="3935576" cy="2584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Tabel 1">
            <a:extLst>
              <a:ext uri="{FF2B5EF4-FFF2-40B4-BE49-F238E27FC236}">
                <a16:creationId xmlns:a16="http://schemas.microsoft.com/office/drawing/2014/main" xmlns="" id="{2B31884A-EF0C-43EE-AFAB-C2A718A7A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08914"/>
              </p:ext>
            </p:extLst>
          </p:nvPr>
        </p:nvGraphicFramePr>
        <p:xfrm>
          <a:off x="8573576" y="2409549"/>
          <a:ext cx="3513844" cy="2795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684">
                  <a:extLst>
                    <a:ext uri="{9D8B030D-6E8A-4147-A177-3AD203B41FA5}">
                      <a16:colId xmlns:a16="http://schemas.microsoft.com/office/drawing/2014/main" xmlns="" val="4002555597"/>
                    </a:ext>
                  </a:extLst>
                </a:gridCol>
                <a:gridCol w="791720">
                  <a:extLst>
                    <a:ext uri="{9D8B030D-6E8A-4147-A177-3AD203B41FA5}">
                      <a16:colId xmlns:a16="http://schemas.microsoft.com/office/drawing/2014/main" xmlns="" val="1925744260"/>
                    </a:ext>
                  </a:extLst>
                </a:gridCol>
                <a:gridCol w="791720">
                  <a:extLst>
                    <a:ext uri="{9D8B030D-6E8A-4147-A177-3AD203B41FA5}">
                      <a16:colId xmlns:a16="http://schemas.microsoft.com/office/drawing/2014/main" xmlns="" val="2235029960"/>
                    </a:ext>
                  </a:extLst>
                </a:gridCol>
                <a:gridCol w="791720">
                  <a:extLst>
                    <a:ext uri="{9D8B030D-6E8A-4147-A177-3AD203B41FA5}">
                      <a16:colId xmlns:a16="http://schemas.microsoft.com/office/drawing/2014/main" xmlns="" val="2850896722"/>
                    </a:ext>
                  </a:extLst>
                </a:gridCol>
              </a:tblGrid>
              <a:tr h="698957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/>
                        <a:t>Negara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/>
                        <a:t>Q1</a:t>
                      </a:r>
                      <a:r>
                        <a:rPr lang="id-ID" sz="1400" dirty="0"/>
                        <a:t>-2019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/>
                        <a:t>Q2</a:t>
                      </a:r>
                      <a:r>
                        <a:rPr lang="id-ID" sz="1400" dirty="0"/>
                        <a:t>-2019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/>
                        <a:t>Q3</a:t>
                      </a:r>
                      <a:r>
                        <a:rPr lang="id-ID" sz="1400" dirty="0"/>
                        <a:t>-2019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7741370"/>
                  </a:ext>
                </a:extLst>
              </a:tr>
              <a:tr h="698957">
                <a:tc>
                  <a:txBody>
                    <a:bodyPr/>
                    <a:lstStyle/>
                    <a:p>
                      <a:r>
                        <a:rPr lang="id-ID" dirty="0"/>
                        <a:t>China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6,40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6,20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6,00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09644373"/>
                  </a:ext>
                </a:extLst>
              </a:tr>
              <a:tr h="698957">
                <a:tc>
                  <a:txBody>
                    <a:bodyPr/>
                    <a:lstStyle/>
                    <a:p>
                      <a:r>
                        <a:rPr lang="id-ID" dirty="0"/>
                        <a:t>Indonesia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5,07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5,05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5,02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01460261"/>
                  </a:ext>
                </a:extLst>
              </a:tr>
              <a:tr h="698957">
                <a:tc>
                  <a:txBody>
                    <a:bodyPr/>
                    <a:lstStyle/>
                    <a:p>
                      <a:r>
                        <a:rPr lang="id-ID" dirty="0"/>
                        <a:t>India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5,83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5,01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4,55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08434958"/>
                  </a:ext>
                </a:extLst>
              </a:tr>
            </a:tbl>
          </a:graphicData>
        </a:graphic>
      </p:graphicFrame>
      <p:sp>
        <p:nvSpPr>
          <p:cNvPr id="25" name="Persegi panjang 3">
            <a:extLst>
              <a:ext uri="{FF2B5EF4-FFF2-40B4-BE49-F238E27FC236}">
                <a16:creationId xmlns:a16="http://schemas.microsoft.com/office/drawing/2014/main" xmlns="" id="{0EAEE787-E64E-4E94-B21E-94B92FC104BF}"/>
              </a:ext>
            </a:extLst>
          </p:cNvPr>
          <p:cNvSpPr/>
          <p:nvPr/>
        </p:nvSpPr>
        <p:spPr>
          <a:xfrm>
            <a:off x="8573576" y="1722341"/>
            <a:ext cx="3419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Pertumbuhan ekonomi Indonesia pada</a:t>
            </a:r>
            <a:b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Q2-2019 telah berada di peringkat kedua dibawah China diantara negara-negara G20</a:t>
            </a:r>
            <a:endParaRPr kumimoji="0" lang="en-US" sz="1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MT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3333750" y="0"/>
            <a:ext cx="8858250" cy="615517"/>
          </a:xfrm>
        </p:spPr>
        <p:txBody>
          <a:bodyPr>
            <a:normAutofit/>
          </a:bodyPr>
          <a:lstStyle/>
          <a:p>
            <a:pPr algn="r"/>
            <a:r>
              <a:rPr lang="en-US" noProof="1">
                <a:latin typeface="Bahnschrift SemiBold" pitchFamily="34" charset="0"/>
              </a:rPr>
              <a:t>KUALITAS PERTUMBUHAN EKONOMI SEMAKIN MEMBAIK</a:t>
            </a:r>
          </a:p>
        </p:txBody>
      </p:sp>
    </p:spTree>
    <p:extLst>
      <p:ext uri="{BB962C8B-B14F-4D97-AF65-F5344CB8AC3E}">
        <p14:creationId xmlns:p14="http://schemas.microsoft.com/office/powerpoint/2010/main" val="1614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rsegi panjang 15">
            <a:extLst>
              <a:ext uri="{FF2B5EF4-FFF2-40B4-BE49-F238E27FC236}">
                <a16:creationId xmlns:a16="http://schemas.microsoft.com/office/drawing/2014/main" xmlns="" id="{E803EA30-82E8-4748-AA3C-BC719BDC42B6}"/>
              </a:ext>
            </a:extLst>
          </p:cNvPr>
          <p:cNvSpPr/>
          <p:nvPr/>
        </p:nvSpPr>
        <p:spPr>
          <a:xfrm>
            <a:off x="105608" y="707041"/>
            <a:ext cx="11777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>
              <a:spcBef>
                <a:spcPts val="400"/>
              </a:spcBef>
            </a:pPr>
            <a:r>
              <a:rPr lang="en-US" sz="1600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Melihat tantangan dan peluang yang dihadapi, Perekonomian Indonesia tahun 2020 diprediksi </a:t>
            </a:r>
            <a:r>
              <a:rPr lang="en-US" sz="1600" b="1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mampu tumbuh </a:t>
            </a:r>
            <a:r>
              <a:rPr lang="en-US" sz="2800" b="1" noProof="1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5,3%</a:t>
            </a:r>
            <a:r>
              <a:rPr lang="en-US" sz="1600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sejalan dengan </a:t>
            </a:r>
            <a:r>
              <a:rPr lang="en-US" sz="1600" b="1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stabilisasi perekonomian global</a:t>
            </a:r>
            <a:r>
              <a:rPr lang="en-US" sz="1600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dan implementasi kebijakan untuk </a:t>
            </a:r>
            <a:r>
              <a:rPr lang="en-US" sz="1600" b="1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penguatan perekonomian </a:t>
            </a:r>
            <a:r>
              <a:rPr lang="en-US" sz="1600" noProof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Indonesia. </a:t>
            </a:r>
          </a:p>
        </p:txBody>
      </p:sp>
      <p:sp>
        <p:nvSpPr>
          <p:cNvPr id="50" name="Rectangle: Rounded Corners 47">
            <a:extLst>
              <a:ext uri="{FF2B5EF4-FFF2-40B4-BE49-F238E27FC236}">
                <a16:creationId xmlns:a16="http://schemas.microsoft.com/office/drawing/2014/main" xmlns="" id="{87934AED-4575-4D7D-8834-0792861FFF54}"/>
              </a:ext>
            </a:extLst>
          </p:cNvPr>
          <p:cNvSpPr/>
          <p:nvPr/>
        </p:nvSpPr>
        <p:spPr>
          <a:xfrm>
            <a:off x="839459" y="1606433"/>
            <a:ext cx="4606748" cy="2087669"/>
          </a:xfrm>
          <a:prstGeom prst="roundRect">
            <a:avLst/>
          </a:prstGeom>
          <a:solidFill>
            <a:srgbClr val="4F8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4738">
              <a:spcAft>
                <a:spcPts val="400"/>
              </a:spcAft>
            </a:pPr>
            <a:r>
              <a:rPr lang="en-US" b="1" noProof="1">
                <a:latin typeface="Arial Nova Cond" panose="020B0506020202020204" pitchFamily="34" charset="0"/>
              </a:rPr>
              <a:t>Perekonomian Indonesia 2020 diproyeksikan tumbuh </a:t>
            </a:r>
            <a:r>
              <a:rPr lang="en-US" sz="4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Bodoni MT" panose="02070603080606020203" pitchFamily="18" charset="0"/>
              </a:rPr>
              <a:t>5,3%</a:t>
            </a:r>
            <a:r>
              <a:rPr lang="en-US" sz="3600" b="1" noProof="1">
                <a:latin typeface="Arial Nova Cond" panose="020B0506020202020204" pitchFamily="34" charset="0"/>
              </a:rPr>
              <a:t> </a:t>
            </a:r>
            <a:endParaRPr lang="en-US" b="1" noProof="1">
              <a:latin typeface="Arial Nova Cond" panose="020B0506020202020204" pitchFamily="34" charset="0"/>
            </a:endParaRPr>
          </a:p>
        </p:txBody>
      </p:sp>
      <p:sp>
        <p:nvSpPr>
          <p:cNvPr id="51" name="Rectangle: Rounded Corners 51">
            <a:extLst>
              <a:ext uri="{FF2B5EF4-FFF2-40B4-BE49-F238E27FC236}">
                <a16:creationId xmlns:a16="http://schemas.microsoft.com/office/drawing/2014/main" xmlns="" id="{00FE7681-B3CE-4A8B-A4CB-A0323E1C53CB}"/>
              </a:ext>
            </a:extLst>
          </p:cNvPr>
          <p:cNvSpPr/>
          <p:nvPr/>
        </p:nvSpPr>
        <p:spPr>
          <a:xfrm>
            <a:off x="867143" y="3796534"/>
            <a:ext cx="10457713" cy="9303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68400"/>
            <a:r>
              <a:rPr lang="en-US" sz="28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" panose="020B0506020202020204" pitchFamily="34" charset="0"/>
              </a:rPr>
              <a:t>INFLASI  2020 </a:t>
            </a:r>
            <a:r>
              <a:rPr lang="en-US" sz="2000" b="1" noProof="1">
                <a:latin typeface="Arial Nova Cond" panose="020B0506020202020204" pitchFamily="34" charset="0"/>
              </a:rPr>
              <a:t>tetap terkendali pada level rendah dan stabil</a:t>
            </a:r>
          </a:p>
        </p:txBody>
      </p:sp>
      <p:pic>
        <p:nvPicPr>
          <p:cNvPr id="52" name="Picture 6" descr="Image result for inflation icon png">
            <a:extLst>
              <a:ext uri="{FF2B5EF4-FFF2-40B4-BE49-F238E27FC236}">
                <a16:creationId xmlns:a16="http://schemas.microsoft.com/office/drawing/2014/main" xmlns="" id="{EDAAC852-7BF4-44CE-923B-535D2FC9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15" y="3806245"/>
            <a:ext cx="862470" cy="8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: Rounded Corners 54">
            <a:extLst>
              <a:ext uri="{FF2B5EF4-FFF2-40B4-BE49-F238E27FC236}">
                <a16:creationId xmlns:a16="http://schemas.microsoft.com/office/drawing/2014/main" xmlns="" id="{6D09CBB8-4550-4642-B381-8353472C0545}"/>
              </a:ext>
            </a:extLst>
          </p:cNvPr>
          <p:cNvSpPr/>
          <p:nvPr/>
        </p:nvSpPr>
        <p:spPr>
          <a:xfrm>
            <a:off x="867143" y="4854414"/>
            <a:ext cx="10457712" cy="121766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6688" indent="-271463">
              <a:spcAft>
                <a:spcPts val="300"/>
              </a:spcAft>
              <a:buFont typeface="Arial" pitchFamily="34" charset="0"/>
              <a:buChar char="•"/>
            </a:pPr>
            <a:r>
              <a:rPr lang="en-US" b="1" noProof="1">
                <a:latin typeface="Arial Nova Cond" panose="020B0506020202020204" pitchFamily="34" charset="0"/>
              </a:rPr>
              <a:t>Sektor eksternal masih akan dipengaruhi oleh sentimen </a:t>
            </a:r>
            <a:r>
              <a:rPr lang="en-US" b="1" noProof="1">
                <a:solidFill>
                  <a:srgbClr val="FEC010"/>
                </a:solidFill>
                <a:latin typeface="Arial Nova Cond" panose="020B0506020202020204" pitchFamily="34" charset="0"/>
              </a:rPr>
              <a:t>ketidakpastian ekonomi global</a:t>
            </a:r>
            <a:r>
              <a:rPr lang="en-US" b="1" noProof="1">
                <a:latin typeface="Arial Nova Cond" panose="020B0506020202020204" pitchFamily="34" charset="0"/>
              </a:rPr>
              <a:t> </a:t>
            </a:r>
          </a:p>
          <a:p>
            <a:pPr marL="1436688" indent="-271463">
              <a:spcAft>
                <a:spcPts val="300"/>
              </a:spcAft>
              <a:buFont typeface="Arial" pitchFamily="34" charset="0"/>
              <a:buChar char="•"/>
            </a:pPr>
            <a:r>
              <a:rPr lang="en-US" b="1" noProof="1">
                <a:latin typeface="Arial Nova Cond" panose="020B0506020202020204" pitchFamily="34" charset="0"/>
              </a:rPr>
              <a:t>Fluktuasi harga komoditas, isu geopolitik, </a:t>
            </a:r>
            <a:r>
              <a:rPr lang="en-US" b="1" i="1" noProof="1">
                <a:latin typeface="Arial Nova Cond" panose="020B0506020202020204" pitchFamily="34" charset="0"/>
              </a:rPr>
              <a:t>trade war</a:t>
            </a:r>
            <a:r>
              <a:rPr lang="en-US" b="1" noProof="1">
                <a:latin typeface="Arial Nova Cond" panose="020B0506020202020204" pitchFamily="34" charset="0"/>
              </a:rPr>
              <a:t>, brexit masih menjadi tantangan </a:t>
            </a:r>
          </a:p>
        </p:txBody>
      </p:sp>
      <p:pic>
        <p:nvPicPr>
          <p:cNvPr id="54" name="Picture 12" descr="Image result for forex icon png">
            <a:extLst>
              <a:ext uri="{FF2B5EF4-FFF2-40B4-BE49-F238E27FC236}">
                <a16:creationId xmlns:a16="http://schemas.microsoft.com/office/drawing/2014/main" xmlns="" id="{4547D639-0F2D-4287-B17A-F05B5541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07" y="5022079"/>
            <a:ext cx="806078" cy="7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economy icon png">
            <a:extLst>
              <a:ext uri="{FF2B5EF4-FFF2-40B4-BE49-F238E27FC236}">
                <a16:creationId xmlns:a16="http://schemas.microsoft.com/office/drawing/2014/main" xmlns="" id="{AF44D6F5-F636-4148-B86E-AF10AD0F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23" y="2112101"/>
            <a:ext cx="1044845" cy="1086931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: Rounded Corners 50">
            <a:extLst>
              <a:ext uri="{FF2B5EF4-FFF2-40B4-BE49-F238E27FC236}">
                <a16:creationId xmlns:a16="http://schemas.microsoft.com/office/drawing/2014/main" xmlns="" id="{FE85170A-FD3A-4A13-A76A-4FC6A52E016D}"/>
              </a:ext>
            </a:extLst>
          </p:cNvPr>
          <p:cNvSpPr/>
          <p:nvPr/>
        </p:nvSpPr>
        <p:spPr>
          <a:xfrm>
            <a:off x="5522516" y="1645618"/>
            <a:ext cx="5731638" cy="930385"/>
          </a:xfrm>
          <a:prstGeom prst="roundRect">
            <a:avLst/>
          </a:prstGeom>
          <a:solidFill>
            <a:srgbClr val="4F8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spcAft>
                <a:spcPts val="300"/>
              </a:spcAft>
            </a:pPr>
            <a:r>
              <a:rPr lang="en-US" sz="28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" panose="020B0506020202020204" pitchFamily="34" charset="0"/>
              </a:rPr>
              <a:t>Konsumsi Rumah Tangga </a:t>
            </a:r>
            <a:r>
              <a:rPr lang="en-US" b="1" noProof="1">
                <a:solidFill>
                  <a:schemeClr val="bg1"/>
                </a:solidFill>
                <a:latin typeface="Arial Nova Cond" panose="020B0506020202020204" pitchFamily="34" charset="0"/>
              </a:rPr>
              <a:t>menjadi kontributor utama</a:t>
            </a:r>
          </a:p>
        </p:txBody>
      </p:sp>
      <p:sp>
        <p:nvSpPr>
          <p:cNvPr id="57" name="Rectangle: Rounded Corners 52">
            <a:extLst>
              <a:ext uri="{FF2B5EF4-FFF2-40B4-BE49-F238E27FC236}">
                <a16:creationId xmlns:a16="http://schemas.microsoft.com/office/drawing/2014/main" xmlns="" id="{C7939D3C-825B-4B55-8983-A42CABF7F299}"/>
              </a:ext>
            </a:extLst>
          </p:cNvPr>
          <p:cNvSpPr/>
          <p:nvPr/>
        </p:nvSpPr>
        <p:spPr>
          <a:xfrm>
            <a:off x="5522516" y="2654922"/>
            <a:ext cx="5731638" cy="930385"/>
          </a:xfrm>
          <a:prstGeom prst="roundRect">
            <a:avLst/>
          </a:prstGeom>
          <a:solidFill>
            <a:srgbClr val="4F8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spcAft>
                <a:spcPts val="300"/>
              </a:spcAft>
            </a:pPr>
            <a:r>
              <a:rPr lang="en-US" sz="28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" panose="020B0506020202020204" pitchFamily="34" charset="0"/>
              </a:rPr>
              <a:t>I</a:t>
            </a:r>
            <a:r>
              <a:rPr lang="en-US" sz="32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" panose="020B0506020202020204" pitchFamily="34" charset="0"/>
              </a:rPr>
              <a:t>nvestasi </a:t>
            </a:r>
            <a:r>
              <a:rPr lang="en-US" b="1" noProof="1">
                <a:solidFill>
                  <a:schemeClr val="bg1"/>
                </a:solidFill>
                <a:latin typeface="Arial Nova Cond" panose="020B0506020202020204" pitchFamily="34" charset="0"/>
              </a:rPr>
              <a:t>menjadi prasyarat penting untuk mencapai pertumbuhan</a:t>
            </a:r>
          </a:p>
        </p:txBody>
      </p:sp>
      <p:sp>
        <p:nvSpPr>
          <p:cNvPr id="58" name="Judul 3">
            <a:extLst>
              <a:ext uri="{FF2B5EF4-FFF2-40B4-BE49-F238E27FC236}">
                <a16:creationId xmlns:a16="http://schemas.microsoft.com/office/drawing/2014/main" xmlns="" id="{C2D962C5-D18F-4A50-8F42-7647DD280F11}"/>
              </a:ext>
            </a:extLst>
          </p:cNvPr>
          <p:cNvSpPr txBox="1">
            <a:spLocks/>
          </p:cNvSpPr>
          <p:nvPr/>
        </p:nvSpPr>
        <p:spPr>
          <a:xfrm>
            <a:off x="215141" y="360066"/>
            <a:ext cx="11838313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noProof="1"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333750" y="0"/>
            <a:ext cx="8858250" cy="615517"/>
          </a:xfrm>
        </p:spPr>
        <p:txBody>
          <a:bodyPr>
            <a:normAutofit/>
          </a:bodyPr>
          <a:lstStyle/>
          <a:p>
            <a:pPr algn="r"/>
            <a:r>
              <a:rPr lang="en-US" noProof="1">
                <a:latin typeface="Bahnschrift SemiBold" pitchFamily="34" charset="0"/>
              </a:rPr>
              <a:t>OUTLOOK PEREKONOMIAN INDONESIA 2020</a:t>
            </a:r>
          </a:p>
        </p:txBody>
      </p:sp>
    </p:spTree>
    <p:extLst>
      <p:ext uri="{BB962C8B-B14F-4D97-AF65-F5344CB8AC3E}">
        <p14:creationId xmlns:p14="http://schemas.microsoft.com/office/powerpoint/2010/main" val="158879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06B419E-504B-4986-A2BB-7FEA6080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20" y="2565442"/>
            <a:ext cx="10773578" cy="1133475"/>
          </a:xfrm>
        </p:spPr>
        <p:txBody>
          <a:bodyPr>
            <a:noAutofit/>
          </a:bodyPr>
          <a:lstStyle/>
          <a:p>
            <a:pPr algn="ctr"/>
            <a:r>
              <a:rPr lang="en-US" noProof="1">
                <a:solidFill>
                  <a:srgbClr val="7030A0"/>
                </a:solidFill>
                <a:latin typeface="Bernard MT Condensed" panose="02050806060905020404" pitchFamily="18" charset="0"/>
              </a:rPr>
              <a:t>Hubungan luar negeri Indonesia</a:t>
            </a:r>
          </a:p>
        </p:txBody>
      </p:sp>
    </p:spTree>
    <p:extLst>
      <p:ext uri="{BB962C8B-B14F-4D97-AF65-F5344CB8AC3E}">
        <p14:creationId xmlns:p14="http://schemas.microsoft.com/office/powerpoint/2010/main" val="45098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4371" y="478261"/>
            <a:ext cx="9327383" cy="5917580"/>
          </a:xfrm>
          <a:prstGeom prst="rect">
            <a:avLst/>
          </a:prstGeom>
          <a:solidFill>
            <a:srgbClr val="A77D8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Bahnschrift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14961" y="743415"/>
            <a:ext cx="7726555" cy="5470743"/>
          </a:xfrm>
          <a:prstGeom prst="ellipse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Bahnschrift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417334" y="1377794"/>
            <a:ext cx="5614017" cy="4143297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Bahnschrift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527500" y="2160712"/>
            <a:ext cx="3537413" cy="256927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Bahnschrift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278241" y="3424663"/>
            <a:ext cx="4683513" cy="247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1016" y="3571938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RCEP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6634" y="2008007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EAS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9176" y="2493235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ARF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1551" y="3012286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APEC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8788" y="5567575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G20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6574" y="4280957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NAM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3314" y="4792931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OIC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1135" y="5197553"/>
            <a:ext cx="11101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WTO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99499" y="1201937"/>
            <a:ext cx="22637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Multilateral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49123" y="5496316"/>
            <a:ext cx="32462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noProof="1">
                <a:latin typeface="Bahnschrift" panose="020B0502040204020203" pitchFamily="34" charset="0"/>
              </a:rPr>
              <a:t>Isu Baru: Plurilateral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26253" y="4341526"/>
            <a:ext cx="18274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ASEAN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4089" y="2836079"/>
            <a:ext cx="2351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INDONESIA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06667" y="3116309"/>
            <a:ext cx="5470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42546" y="3200311"/>
            <a:ext cx="13737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ahnschrift" panose="020B0502040204020203" pitchFamily="34" charset="0"/>
              </a:rPr>
              <a:t>Bilateral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6333" y="1201093"/>
            <a:ext cx="17532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Regional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637" y="5475496"/>
            <a:ext cx="22637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193 UN Member States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11379" y="3721305"/>
            <a:ext cx="17222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UN Bodies</a:t>
            </a:r>
          </a:p>
        </p:txBody>
      </p:sp>
    </p:spTree>
    <p:extLst>
      <p:ext uri="{BB962C8B-B14F-4D97-AF65-F5344CB8AC3E}">
        <p14:creationId xmlns:p14="http://schemas.microsoft.com/office/powerpoint/2010/main" val="5229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57600" y="164592"/>
            <a:ext cx="8208579" cy="6341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4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597" y="248674"/>
            <a:ext cx="3241040" cy="61751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 defTabSz="1219140">
              <a:spcBef>
                <a:spcPts val="133"/>
              </a:spcBef>
            </a:pPr>
            <a:r>
              <a:rPr lang="en-US" sz="3600" spc="-260" noProof="1">
                <a:latin typeface="Bahnschrift" panose="020B0502040204020203" pitchFamily="34" charset="0"/>
                <a:cs typeface="Calibri"/>
              </a:rPr>
              <a:t>HUBUNGAN EKONOMI DUNIA DALAM “Semangkok Mie”</a:t>
            </a:r>
          </a:p>
          <a:p>
            <a:pPr marL="16933" marR="6773" algn="ctr" defTabSz="1219140">
              <a:spcBef>
                <a:spcPts val="133"/>
              </a:spcBef>
            </a:pPr>
            <a:endParaRPr lang="en-US" sz="3600" spc="-260" noProof="1">
              <a:latin typeface="Bahnschrift" panose="020B0502040204020203" pitchFamily="34" charset="0"/>
              <a:cs typeface="Calibri"/>
            </a:endParaRPr>
          </a:p>
          <a:p>
            <a:pPr marL="16933" marR="6773" algn="ctr" defTabSz="1219140">
              <a:spcBef>
                <a:spcPts val="133"/>
              </a:spcBef>
            </a:pPr>
            <a:r>
              <a:rPr lang="en-US" sz="3600" spc="-260" noProof="1">
                <a:latin typeface="Bahnschrift" panose="020B0502040204020203" pitchFamily="34" charset="0"/>
                <a:cs typeface="Calibri"/>
              </a:rPr>
              <a:t>---------------</a:t>
            </a:r>
          </a:p>
          <a:p>
            <a:pPr marL="16933" marR="6773" algn="ctr" defTabSz="1219140">
              <a:spcBef>
                <a:spcPts val="133"/>
              </a:spcBef>
            </a:pPr>
            <a:endParaRPr lang="en-US" sz="3600" spc="-260" noProof="1">
              <a:latin typeface="Bahnschrift" panose="020B0502040204020203" pitchFamily="34" charset="0"/>
              <a:cs typeface="Calibri"/>
            </a:endParaRPr>
          </a:p>
          <a:p>
            <a:pPr marL="16933" marR="6773" algn="ctr" defTabSz="1219140">
              <a:spcBef>
                <a:spcPts val="133"/>
              </a:spcBef>
            </a:pPr>
            <a:r>
              <a:rPr lang="en-US" sz="3600" b="1" spc="-260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Calibri"/>
              </a:rPr>
              <a:t>TIDAK ADA NEGARA HIDUP DALAM </a:t>
            </a:r>
          </a:p>
          <a:p>
            <a:pPr marL="16933" marR="6773" algn="ctr" defTabSz="1219140">
              <a:spcBef>
                <a:spcPts val="133"/>
              </a:spcBef>
            </a:pPr>
            <a:r>
              <a:rPr lang="en-US" sz="3600" b="1" spc="-260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Calibri"/>
              </a:rPr>
              <a:t>VAKUM TOTAL</a:t>
            </a:r>
          </a:p>
        </p:txBody>
      </p:sp>
    </p:spTree>
    <p:extLst>
      <p:ext uri="{BB962C8B-B14F-4D97-AF65-F5344CB8AC3E}">
        <p14:creationId xmlns:p14="http://schemas.microsoft.com/office/powerpoint/2010/main" val="280089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F43BB-4BF9-41C8-BF4B-3137ABF1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0715"/>
            <a:ext cx="11176000" cy="915697"/>
          </a:xfrm>
          <a:solidFill>
            <a:srgbClr val="FF0000">
              <a:alpha val="60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TANTANGAN HUBUNGAN LUAR NEGERI</a:t>
            </a:r>
            <a:endParaRPr lang="en-ID" sz="4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F7DEB3-B2A3-473C-A101-CDA5C57A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25600"/>
            <a:ext cx="11379200" cy="5320457"/>
          </a:xfrm>
        </p:spPr>
        <p:txBody>
          <a:bodyPr>
            <a:normAutofit/>
          </a:bodyPr>
          <a:lstStyle/>
          <a:p>
            <a:pPr algn="just">
              <a:buClrTx/>
              <a:buSzPct val="100000"/>
            </a:pP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</a:rPr>
              <a:t>Dinamika global 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3200" b="1" noProof="1">
                <a:solidFill>
                  <a:srgbClr val="C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TIDAK ADA </a:t>
            </a:r>
            <a:r>
              <a:rPr lang="en-US" sz="3200" b="1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isu yang berdiri sendiri</a:t>
            </a:r>
            <a:endParaRPr lang="en-US" sz="3200" b="1" noProof="1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just">
              <a:buClrTx/>
              <a:buSzPct val="100000"/>
            </a:pP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</a:rPr>
              <a:t>Politik luar negeri 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3200" noProof="1">
                <a:solidFill>
                  <a:srgbClr val="C00000"/>
                </a:solidFill>
                <a:latin typeface="Bahnschrift SemiBold" panose="020B0502040204020203" pitchFamily="34" charset="0"/>
              </a:rPr>
              <a:t>TIDAK ADA 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</a:rPr>
              <a:t>ruang untuk absurditas 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 kuantifikasi adalah factor signifikan</a:t>
            </a:r>
            <a:endParaRPr lang="en-US" sz="3200" noProof="1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just">
              <a:buClrTx/>
              <a:buSzPct val="100000"/>
            </a:pP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</a:rPr>
              <a:t>Isu-isu baru lebih menarik, lebih cepat perkembangannya 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 kebijakan </a:t>
            </a:r>
            <a:r>
              <a:rPr lang="en-US" sz="3200" noProof="1">
                <a:solidFill>
                  <a:srgbClr val="C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berkejaran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dengan perkembangan</a:t>
            </a:r>
          </a:p>
          <a:p>
            <a:pPr algn="just">
              <a:buClrTx/>
              <a:buSzPct val="100000"/>
            </a:pP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“pemain” dalam hubungan/kerjasama internasional semakin </a:t>
            </a:r>
            <a:r>
              <a:rPr lang="en-US" sz="3200" i="1" noProof="1">
                <a:solidFill>
                  <a:srgbClr val="C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berwarna</a:t>
            </a:r>
          </a:p>
          <a:p>
            <a:pPr algn="just">
              <a:buClrTx/>
              <a:buSzPct val="100000"/>
            </a:pPr>
            <a:r>
              <a:rPr lang="en-US" sz="3200" noProof="1">
                <a:solidFill>
                  <a:srgbClr val="C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beragamnya “platform”</a:t>
            </a:r>
            <a:r>
              <a:rPr lang="en-US" sz="3200" noProof="1">
                <a:solidFill>
                  <a:schemeClr val="tx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/ “venue” untuk lakukan hubungan/kerjasama internasional  </a:t>
            </a:r>
            <a:endParaRPr lang="en-US" sz="3200" noProof="1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4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1E3DB81-064D-4A86-988F-94454F309FFB}"/>
              </a:ext>
            </a:extLst>
          </p:cNvPr>
          <p:cNvGrpSpPr/>
          <p:nvPr/>
        </p:nvGrpSpPr>
        <p:grpSpPr>
          <a:xfrm>
            <a:off x="1546371" y="1885278"/>
            <a:ext cx="9099258" cy="3087443"/>
            <a:chOff x="525780" y="672849"/>
            <a:chExt cx="7360920" cy="6789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ECB900B8-3904-47EF-A134-648A73DE80F4}"/>
                </a:ext>
              </a:extLst>
            </p:cNvPr>
            <p:cNvSpPr/>
            <p:nvPr/>
          </p:nvSpPr>
          <p:spPr>
            <a:xfrm>
              <a:off x="525780" y="672849"/>
              <a:ext cx="7360920" cy="67896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xmlns="" id="{828064A3-308E-47E4-AA9B-F80C9F4B9590}"/>
                </a:ext>
              </a:extLst>
            </p:cNvPr>
            <p:cNvSpPr txBox="1"/>
            <p:nvPr/>
          </p:nvSpPr>
          <p:spPr>
            <a:xfrm>
              <a:off x="558924" y="705993"/>
              <a:ext cx="7294632" cy="61267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8225" tIns="0" rIns="278225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4800" kern="1200" dirty="0"/>
                <a:t>Komoditas Unggulan Ekspor dan Peluang non-Tradisional</a:t>
              </a:r>
              <a:endParaRPr lang="en-US" sz="4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53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acao icon">
            <a:extLst>
              <a:ext uri="{FF2B5EF4-FFF2-40B4-BE49-F238E27FC236}">
                <a16:creationId xmlns:a16="http://schemas.microsoft.com/office/drawing/2014/main" xmlns="" id="{C264E659-0BA5-4360-A546-034FA0E0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14" l="1758" r="9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3" y="713743"/>
            <a:ext cx="1811127" cy="18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xmlns="" id="{B8AED06C-8EF4-4C45-9B9D-5B25DCA19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20927" r="51090" b="51573"/>
          <a:stretch/>
        </p:blipFill>
        <p:spPr bwMode="auto">
          <a:xfrm>
            <a:off x="7431042" y="2917093"/>
            <a:ext cx="1498836" cy="11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12C2736-4545-456A-B212-6DB7FABE0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41" y="3656947"/>
            <a:ext cx="1230386" cy="1230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F547ED47-8CD5-49AC-A437-0AB7A9FED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70" y="3553818"/>
            <a:ext cx="1230386" cy="12303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453ECFD-4AFC-4942-8783-943AD24803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072" y="5009773"/>
            <a:ext cx="774059" cy="7740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F8C007-5716-4939-BD7E-FBA4B13A3E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60" y="3976632"/>
            <a:ext cx="1858162" cy="18581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F4AD1A6-E8F9-4B53-8198-92E28C1600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1" y="2524866"/>
            <a:ext cx="1024154" cy="1024154"/>
          </a:xfrm>
          <a:prstGeom prst="rect">
            <a:avLst/>
          </a:prstGeom>
        </p:spPr>
      </p:pic>
      <p:pic>
        <p:nvPicPr>
          <p:cNvPr id="5120" name="Picture 5119">
            <a:extLst>
              <a:ext uri="{FF2B5EF4-FFF2-40B4-BE49-F238E27FC236}">
                <a16:creationId xmlns:a16="http://schemas.microsoft.com/office/drawing/2014/main" xmlns="" id="{ADA5BB4A-6659-4D7A-B41C-E59A6AA6C5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6" y="2131230"/>
            <a:ext cx="1099139" cy="1099139"/>
          </a:xfrm>
          <a:prstGeom prst="rect">
            <a:avLst/>
          </a:prstGeom>
        </p:spPr>
      </p:pic>
      <p:pic>
        <p:nvPicPr>
          <p:cNvPr id="5123" name="Picture 5122">
            <a:extLst>
              <a:ext uri="{FF2B5EF4-FFF2-40B4-BE49-F238E27FC236}">
                <a16:creationId xmlns:a16="http://schemas.microsoft.com/office/drawing/2014/main" xmlns="" id="{679AD5E9-FB4F-4E16-A7DE-1AF015F5B2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22" y="905776"/>
            <a:ext cx="954541" cy="954541"/>
          </a:xfrm>
          <a:prstGeom prst="rect">
            <a:avLst/>
          </a:prstGeom>
        </p:spPr>
      </p:pic>
      <p:pic>
        <p:nvPicPr>
          <p:cNvPr id="5125" name="Picture 5124">
            <a:extLst>
              <a:ext uri="{FF2B5EF4-FFF2-40B4-BE49-F238E27FC236}">
                <a16:creationId xmlns:a16="http://schemas.microsoft.com/office/drawing/2014/main" xmlns="" id="{90FFFFC1-F0A9-473C-BECB-CCD814CBA26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129" y="4906644"/>
            <a:ext cx="1128311" cy="1128311"/>
          </a:xfrm>
          <a:prstGeom prst="rect">
            <a:avLst/>
          </a:prstGeom>
        </p:spPr>
      </p:pic>
      <p:sp>
        <p:nvSpPr>
          <p:cNvPr id="5126" name="Rectangle 5125">
            <a:extLst>
              <a:ext uri="{FF2B5EF4-FFF2-40B4-BE49-F238E27FC236}">
                <a16:creationId xmlns:a16="http://schemas.microsoft.com/office/drawing/2014/main" xmlns="" id="{5DC05BDE-683D-4C94-AD0A-D14E2168D6BA}"/>
              </a:ext>
            </a:extLst>
          </p:cNvPr>
          <p:cNvSpPr/>
          <p:nvPr/>
        </p:nvSpPr>
        <p:spPr>
          <a:xfrm>
            <a:off x="525126" y="1541462"/>
            <a:ext cx="305470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d-ID" sz="20000" b="1" cap="none" spc="0" dirty="0">
                <a:ln/>
                <a:solidFill>
                  <a:srgbClr val="FFC000"/>
                </a:solidFill>
                <a:effectLst/>
              </a:rPr>
              <a:t>10</a:t>
            </a:r>
            <a:endParaRPr lang="en-US" sz="200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xmlns="" id="{E1C308D6-5B42-42A2-8F86-C71C7CBC8AED}"/>
              </a:ext>
            </a:extLst>
          </p:cNvPr>
          <p:cNvSpPr/>
          <p:nvPr/>
        </p:nvSpPr>
        <p:spPr>
          <a:xfrm>
            <a:off x="3548488" y="1505850"/>
            <a:ext cx="59025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noProof="1"/>
              <a:t>Tekstil dan Produk Tekstil (TPT),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Produk hasil hutan,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Elektronik,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Karet dan produk karet,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Sawit dan produk sawit,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Otomotif,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Alas kaki,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Udang,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Kakao,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noProof="1"/>
              <a:t>Kopi. </a:t>
            </a:r>
          </a:p>
        </p:txBody>
      </p:sp>
      <p:sp>
        <p:nvSpPr>
          <p:cNvPr id="5130" name="Rectangle 5129">
            <a:extLst>
              <a:ext uri="{FF2B5EF4-FFF2-40B4-BE49-F238E27FC236}">
                <a16:creationId xmlns:a16="http://schemas.microsoft.com/office/drawing/2014/main" xmlns="" id="{203E364C-A074-47E8-A30A-896C590C66BD}"/>
              </a:ext>
            </a:extLst>
          </p:cNvPr>
          <p:cNvSpPr/>
          <p:nvPr/>
        </p:nvSpPr>
        <p:spPr>
          <a:xfrm>
            <a:off x="525126" y="713743"/>
            <a:ext cx="74762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noProof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1AF20"/>
                </a:solidFill>
              </a:rPr>
              <a:t>K</a:t>
            </a:r>
            <a:r>
              <a:rPr lang="en-US" sz="3600" b="1" cap="none" spc="0" noProof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1AF20"/>
                </a:solidFill>
                <a:effectLst/>
              </a:rPr>
              <a:t>omoditi ekspor utama Indonesia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xmlns="" id="{DC76E692-71D4-4E89-B31B-049CFB766515}"/>
              </a:ext>
            </a:extLst>
          </p:cNvPr>
          <p:cNvSpPr/>
          <p:nvPr/>
        </p:nvSpPr>
        <p:spPr>
          <a:xfrm>
            <a:off x="358457" y="5447443"/>
            <a:ext cx="66809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noProof="1"/>
              <a:t>Pasar internasional semakin kompetitif sehingga sepuluh komoditas ekpor utama Indonesia terdiversifikasi. Komoditas potensial lainnya, yaitu makanan olahan, perhiasan, ikan dan produk ikan, kerajinan dan rempah-rempah, kulit dan produk kulit, peralatan medis, minyak atsiri, peralatan kantor dan tanaman obat.</a:t>
            </a:r>
          </a:p>
        </p:txBody>
      </p:sp>
    </p:spTree>
    <p:extLst>
      <p:ext uri="{BB962C8B-B14F-4D97-AF65-F5344CB8AC3E}">
        <p14:creationId xmlns:p14="http://schemas.microsoft.com/office/powerpoint/2010/main" val="241290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473919-15AE-46E3-B7A8-F46AD1608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6" y="1081666"/>
            <a:ext cx="3551939" cy="3551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17" y="4707123"/>
            <a:ext cx="3471644" cy="1072921"/>
          </a:xfrm>
        </p:spPr>
        <p:txBody>
          <a:bodyPr/>
          <a:lstStyle/>
          <a:p>
            <a:pPr algn="ctr"/>
            <a:r>
              <a:rPr lang="en-US" noProof="1"/>
              <a:t>Potensi Kawasan </a:t>
            </a:r>
            <a:r>
              <a:rPr lang="en-US" b="1" noProof="1"/>
              <a:t>Afrika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411AFD9B-D9EF-403C-AA38-1FCA7162DE9F}"/>
              </a:ext>
            </a:extLst>
          </p:cNvPr>
          <p:cNvGraphicFramePr>
            <a:graphicFrameLocks/>
          </p:cNvGraphicFramePr>
          <p:nvPr/>
        </p:nvGraphicFramePr>
        <p:xfrm>
          <a:off x="3912066" y="0"/>
          <a:ext cx="827993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73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A75B08-DD48-4B5A-81EC-3CC7BF5B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" y="33556"/>
            <a:ext cx="12082011" cy="67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0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06B419E-504B-4986-A2BB-7FEA6080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052"/>
            <a:ext cx="10515600" cy="1133475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7030A0"/>
                </a:solidFill>
                <a:latin typeface="Bernard MT Condensed" panose="02050806060905020404" pitchFamily="18" charset="0"/>
              </a:rPr>
              <a:t>DASAR KEBIJAKAN</a:t>
            </a:r>
            <a:endParaRPr lang="en-ID" sz="7200" dirty="0">
              <a:solidFill>
                <a:srgbClr val="7030A0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45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8210"/>
            <a:ext cx="10515600" cy="1325563"/>
          </a:xfrm>
        </p:spPr>
        <p:txBody>
          <a:bodyPr/>
          <a:lstStyle/>
          <a:p>
            <a:pPr algn="ctr"/>
            <a:r>
              <a:rPr lang="en-US" noProof="1">
                <a:latin typeface="Arial Rounded MT Bold" panose="020F0704030504030204" pitchFamily="34" charset="0"/>
              </a:rPr>
              <a:t>Perdagangan RI–Amselkar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52400" y="1183943"/>
            <a:ext cx="1249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1" y="1819561"/>
            <a:ext cx="5029200" cy="21491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320" y="1431388"/>
            <a:ext cx="5961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1">
                <a:solidFill>
                  <a:srgbClr val="1B5564"/>
                </a:solidFill>
                <a:latin typeface="Arial Rounded MT Bold" panose="020F0704030504030204" pitchFamily="34" charset="0"/>
              </a:rPr>
              <a:t>PRODUK EKSPOR INDONESIA KE AMSELKAR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2247" y="6060512"/>
            <a:ext cx="596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1">
                <a:solidFill>
                  <a:srgbClr val="E0AE4C"/>
                </a:solidFill>
                <a:latin typeface="Arial Rounded MT Bold" panose="020F0704030504030204" pitchFamily="34" charset="0"/>
              </a:rPr>
              <a:t>POTENSI EKSPOR INDONESIA KE AMSELKAR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5651352" y="1831497"/>
            <a:ext cx="6540648" cy="4162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noProof="1">
                <a:latin typeface="Arial Rounded MT Bold" panose="020F0704030504030204" pitchFamily="34" charset="0"/>
              </a:rPr>
              <a:t>Nilai perdagangan terbesar Indonesia - Amselkar:</a:t>
            </a:r>
          </a:p>
          <a:p>
            <a:pPr marL="457200" indent="-457200">
              <a:buAutoNum type="arabicPeriod"/>
            </a:pPr>
            <a:r>
              <a:rPr lang="en-US" sz="2000" noProof="1">
                <a:latin typeface="Arial Rounded MT Bold" panose="020F0704030504030204" pitchFamily="34" charset="0"/>
              </a:rPr>
              <a:t>Brasil - </a:t>
            </a:r>
            <a:r>
              <a:rPr lang="en-US" sz="2000" b="1" noProof="1">
                <a:latin typeface="Arial Rounded MT Bold" panose="020F0704030504030204" pitchFamily="34" charset="0"/>
              </a:rPr>
              <a:t>2.948 </a:t>
            </a:r>
            <a:r>
              <a:rPr lang="en-US" sz="1600" noProof="1">
                <a:latin typeface="Arial Rounded MT Bold" panose="020F0704030504030204" pitchFamily="34" charset="0"/>
              </a:rPr>
              <a:t>juta USD</a:t>
            </a:r>
          </a:p>
          <a:p>
            <a:pPr marL="457200" indent="-457200">
              <a:buAutoNum type="arabicPeriod"/>
            </a:pPr>
            <a:r>
              <a:rPr lang="en-US" sz="2000" noProof="1">
                <a:latin typeface="Arial Rounded MT Bold" panose="020F0704030504030204" pitchFamily="34" charset="0"/>
              </a:rPr>
              <a:t>Argentina - </a:t>
            </a:r>
            <a:r>
              <a:rPr lang="en-US" sz="2000" b="1" noProof="1">
                <a:latin typeface="Arial Rounded MT Bold" panose="020F0704030504030204" pitchFamily="34" charset="0"/>
              </a:rPr>
              <a:t>1.679</a:t>
            </a:r>
            <a:r>
              <a:rPr lang="en-US" sz="2000" noProof="1">
                <a:latin typeface="Arial Rounded MT Bold" panose="020F0704030504030204" pitchFamily="34" charset="0"/>
              </a:rPr>
              <a:t> </a:t>
            </a:r>
            <a:r>
              <a:rPr lang="en-US" sz="16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juta USD</a:t>
            </a:r>
            <a:endParaRPr lang="en-US" sz="2000" noProof="1">
              <a:latin typeface="Arial Rounded MT Bold" panose="020F07040305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noProof="1">
                <a:latin typeface="Arial Rounded MT Bold" panose="020F0704030504030204" pitchFamily="34" charset="0"/>
              </a:rPr>
              <a:t>Peru - </a:t>
            </a:r>
            <a:r>
              <a:rPr lang="en-US" sz="2000" b="1" noProof="1">
                <a:latin typeface="Arial Rounded MT Bold" panose="020F0704030504030204" pitchFamily="34" charset="0"/>
              </a:rPr>
              <a:t>278 </a:t>
            </a:r>
            <a:r>
              <a:rPr lang="en-US" sz="16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juta USD</a:t>
            </a:r>
            <a:endParaRPr lang="en-US" sz="2000" noProof="1">
              <a:latin typeface="Arial Rounded MT Bold" panose="020F07040305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noProof="1">
                <a:latin typeface="Arial Rounded MT Bold" panose="020F0704030504030204" pitchFamily="34" charset="0"/>
              </a:rPr>
              <a:t>Chile - </a:t>
            </a:r>
            <a:r>
              <a:rPr lang="en-US" sz="2000" b="1" noProof="1">
                <a:latin typeface="Arial Rounded MT Bold" panose="020F0704030504030204" pitchFamily="34" charset="0"/>
              </a:rPr>
              <a:t>274 </a:t>
            </a:r>
            <a:r>
              <a:rPr lang="en-US" sz="16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juta USD</a:t>
            </a:r>
            <a:endParaRPr lang="en-US" sz="2000" b="1" noProof="1">
              <a:latin typeface="Arial Rounded MT Bold" panose="020F07040305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noProof="1">
                <a:latin typeface="Arial Rounded MT Bold" panose="020F0704030504030204" pitchFamily="34" charset="0"/>
              </a:rPr>
              <a:t>Ekuador - </a:t>
            </a:r>
            <a:r>
              <a:rPr lang="en-US" sz="2000" b="1" noProof="1">
                <a:latin typeface="Arial Rounded MT Bold" panose="020F0704030504030204" pitchFamily="34" charset="0"/>
              </a:rPr>
              <a:t>227 </a:t>
            </a:r>
            <a:r>
              <a:rPr lang="en-US" sz="16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juta USD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.</a:t>
            </a:r>
            <a:endParaRPr lang="en-US" sz="1600" b="1" noProof="1">
              <a:latin typeface="Arial Rounded MT Bold" panose="020F07040305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20. St. Kitts &amp; Nevis - </a:t>
            </a:r>
            <a:r>
              <a:rPr lang="en-US" sz="20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1 </a:t>
            </a:r>
            <a:r>
              <a:rPr lang="en-US" sz="16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juta USD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noProof="1">
              <a:solidFill>
                <a:prstClr val="black"/>
              </a:solidFill>
              <a:latin typeface="Arial Rounded MT Bold" panose="020F07040305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noProof="1">
              <a:solidFill>
                <a:prstClr val="black"/>
              </a:solidFill>
              <a:latin typeface="Arial Rounded MT Bold" panose="020F07040305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Indonesia mengalami defisit perdagangan </a:t>
            </a:r>
            <a:r>
              <a:rPr lang="en-US" sz="20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1.571</a:t>
            </a:r>
            <a:r>
              <a:rPr lang="en-US" sz="18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 juta USD di 2018, namun ini membaik dari defisit </a:t>
            </a:r>
            <a:r>
              <a:rPr lang="en-US" sz="20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8.585</a:t>
            </a:r>
            <a:r>
              <a:rPr lang="en-US" sz="1800" b="1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800" noProof="1">
                <a:solidFill>
                  <a:prstClr val="black"/>
                </a:solidFill>
                <a:latin typeface="Arial Rounded MT Bold" panose="020F0704030504030204" pitchFamily="34" charset="0"/>
              </a:rPr>
              <a:t>juta USD di 2017.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30202" y="4134318"/>
            <a:ext cx="4943814" cy="1860081"/>
            <a:chOff x="4275833" y="1534636"/>
            <a:chExt cx="3194992" cy="1141070"/>
          </a:xfrm>
        </p:grpSpPr>
        <p:sp>
          <p:nvSpPr>
            <p:cNvPr id="15" name="Rectangle 1"/>
            <p:cNvSpPr/>
            <p:nvPr/>
          </p:nvSpPr>
          <p:spPr>
            <a:xfrm rot="16200000">
              <a:off x="4348687" y="2076194"/>
              <a:ext cx="552830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23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6" name="Rectangle 1"/>
            <p:cNvSpPr/>
            <p:nvPr/>
          </p:nvSpPr>
          <p:spPr>
            <a:xfrm rot="16200000">
              <a:off x="4980932" y="2082726"/>
              <a:ext cx="552826" cy="59771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1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7" name="Rectangle 1"/>
            <p:cNvSpPr/>
            <p:nvPr/>
          </p:nvSpPr>
          <p:spPr>
            <a:xfrm rot="16200000">
              <a:off x="5619510" y="2076193"/>
              <a:ext cx="552828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23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8" name="Rectangle 1"/>
            <p:cNvSpPr/>
            <p:nvPr/>
          </p:nvSpPr>
          <p:spPr>
            <a:xfrm rot="16200000">
              <a:off x="6250734" y="2076193"/>
              <a:ext cx="552828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1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9" name="Rectangle 1"/>
            <p:cNvSpPr/>
            <p:nvPr/>
          </p:nvSpPr>
          <p:spPr>
            <a:xfrm rot="16200000">
              <a:off x="6889016" y="2076192"/>
              <a:ext cx="552827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1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20" name="Rectangle 1"/>
            <p:cNvSpPr/>
            <p:nvPr/>
          </p:nvSpPr>
          <p:spPr>
            <a:xfrm rot="16200000">
              <a:off x="4348692" y="1505659"/>
              <a:ext cx="552826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23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21" name="Rectangle 1"/>
            <p:cNvSpPr/>
            <p:nvPr/>
          </p:nvSpPr>
          <p:spPr>
            <a:xfrm rot="16200000">
              <a:off x="4987465" y="1505658"/>
              <a:ext cx="552827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1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22" name="Rectangle 1"/>
            <p:cNvSpPr/>
            <p:nvPr/>
          </p:nvSpPr>
          <p:spPr>
            <a:xfrm rot="16200000">
              <a:off x="5619510" y="1505661"/>
              <a:ext cx="552828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23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23" name="Rectangle 1"/>
            <p:cNvSpPr/>
            <p:nvPr/>
          </p:nvSpPr>
          <p:spPr>
            <a:xfrm rot="16200000">
              <a:off x="6250734" y="1505661"/>
              <a:ext cx="552828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1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24" name="Rectangle 1"/>
            <p:cNvSpPr/>
            <p:nvPr/>
          </p:nvSpPr>
          <p:spPr>
            <a:xfrm rot="16200000">
              <a:off x="6889016" y="1505659"/>
              <a:ext cx="552827" cy="6107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527" tIns="11750" rIns="23527" bIns="11750" rtlCol="0" anchor="ctr">
              <a:noAutofit/>
            </a:bodyPr>
            <a:lstStyle/>
            <a:p>
              <a:pPr marL="0" marR="0" lvl="0" indent="0" algn="ctr" defTabSz="6215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1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19711" y="1859432"/>
              <a:ext cx="610783" cy="2280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Kendaraan &amp; Bagiannya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75833" y="2454918"/>
              <a:ext cx="672767" cy="20308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Pulp, Kertas/Karton &amp; Buku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58485" y="1859433"/>
              <a:ext cx="610783" cy="2280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Plastik &amp; Barang dari Plastik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90529" y="1859432"/>
              <a:ext cx="610783" cy="2280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Tekstil &amp; Produk Tekstil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29303" y="1859433"/>
              <a:ext cx="610783" cy="2280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Besi &amp; Baja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63887" y="1859435"/>
              <a:ext cx="606937" cy="2280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Berbagai Produk Kimia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64726" y="2447673"/>
              <a:ext cx="610783" cy="2280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Perangkat Optik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96769" y="2447672"/>
              <a:ext cx="610783" cy="2280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Produk Kayu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35544" y="2447673"/>
              <a:ext cx="610783" cy="2280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Alumunium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832541" y="2447673"/>
              <a:ext cx="638284" cy="2280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Produk Industri Farmasi</a:t>
              </a:r>
            </a:p>
          </p:txBody>
        </p:sp>
        <p:pic>
          <p:nvPicPr>
            <p:cNvPr id="35" name="Picture 2" descr="C:\Users\sarah.afifah\Downloads\18406207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17" t="33311" b="53420"/>
            <a:stretch/>
          </p:blipFill>
          <p:spPr bwMode="auto">
            <a:xfrm>
              <a:off x="4319710" y="1545605"/>
              <a:ext cx="617514" cy="283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C:\Users\sarah.afifah\Downloads\2356999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22" t="69323" r="2427" b="11867"/>
            <a:stretch/>
          </p:blipFill>
          <p:spPr bwMode="auto">
            <a:xfrm>
              <a:off x="5003614" y="1545875"/>
              <a:ext cx="521735" cy="31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C:\Users\sarah.afifah\Downloads\20135443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8" t="31824" r="73794" b="48243"/>
            <a:stretch/>
          </p:blipFill>
          <p:spPr bwMode="auto">
            <a:xfrm>
              <a:off x="5614396" y="1534642"/>
              <a:ext cx="593157" cy="39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sarah.afifah\Downloads\22482900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5" t="11587" r="74421" b="73021"/>
            <a:stretch/>
          </p:blipFill>
          <p:spPr bwMode="auto">
            <a:xfrm>
              <a:off x="6318343" y="1556779"/>
              <a:ext cx="497774" cy="30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9" descr="C:\Users\sarah.afifah\Downloads\22142860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6" t="55219" r="68840" b="32301"/>
            <a:stretch/>
          </p:blipFill>
          <p:spPr bwMode="auto">
            <a:xfrm>
              <a:off x="5576482" y="2149922"/>
              <a:ext cx="652829" cy="36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C:\Users\sarah.afifah\Downloads\22482900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31710" r="74952" b="51401"/>
            <a:stretch/>
          </p:blipFill>
          <p:spPr bwMode="auto">
            <a:xfrm>
              <a:off x="6354511" y="2127839"/>
              <a:ext cx="484262" cy="38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rapezoid 28">
              <a:extLst>
                <a:ext uri="{FF2B5EF4-FFF2-40B4-BE49-F238E27FC236}">
                  <a16:creationId xmlns:a16="http://schemas.microsoft.com/office/drawing/2014/main" xmlns="" id="{013F6F7D-652C-40EF-B339-66A172676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793" y="1581574"/>
              <a:ext cx="368005" cy="283190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69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Arial Unicode MS"/>
              </a:endParaRPr>
            </a:p>
          </p:txBody>
        </p:sp>
        <p:sp>
          <p:nvSpPr>
            <p:cNvPr id="42" name="Chord 32">
              <a:extLst>
                <a:ext uri="{FF2B5EF4-FFF2-40B4-BE49-F238E27FC236}">
                  <a16:creationId xmlns:a16="http://schemas.microsoft.com/office/drawing/2014/main" xmlns="" id="{3D1BBD17-EB21-4265-8BCB-65380AD568C6}"/>
                </a:ext>
              </a:extLst>
            </p:cNvPr>
            <p:cNvSpPr/>
            <p:nvPr/>
          </p:nvSpPr>
          <p:spPr>
            <a:xfrm>
              <a:off x="6939808" y="2153453"/>
              <a:ext cx="304135" cy="301467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69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Arial Unicode MS"/>
              </a:endParaRPr>
            </a:p>
          </p:txBody>
        </p:sp>
        <p:sp>
          <p:nvSpPr>
            <p:cNvPr id="43" name="Rounded Rectangle 40">
              <a:extLst>
                <a:ext uri="{FF2B5EF4-FFF2-40B4-BE49-F238E27FC236}">
                  <a16:creationId xmlns:a16="http://schemas.microsoft.com/office/drawing/2014/main" xmlns="" id="{9EAE5B7B-9157-44FC-AC9D-E519CCFB3F84}"/>
                </a:ext>
              </a:extLst>
            </p:cNvPr>
            <p:cNvSpPr/>
            <p:nvPr/>
          </p:nvSpPr>
          <p:spPr>
            <a:xfrm rot="2942052">
              <a:off x="7253161" y="2311289"/>
              <a:ext cx="151494" cy="161166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69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맑은 고딕" panose="020B0503020000020004" pitchFamily="34" charset="-127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6625E0C3-48B3-47CE-A9DF-EBEDBCB81926}"/>
                </a:ext>
              </a:extLst>
            </p:cNvPr>
            <p:cNvGrpSpPr/>
            <p:nvPr/>
          </p:nvGrpSpPr>
          <p:grpSpPr>
            <a:xfrm>
              <a:off x="5119169" y="2149921"/>
              <a:ext cx="334531" cy="304995"/>
              <a:chOff x="37628" y="447675"/>
              <a:chExt cx="6496802" cy="5923193"/>
            </a:xfrm>
            <a:solidFill>
              <a:sysClr val="windowText" lastClr="000000"/>
            </a:solidFill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AC1A539A-CB7B-4239-8090-70EEFE4A6539}"/>
                  </a:ext>
                </a:extLst>
              </p:cNvPr>
              <p:cNvGrpSpPr/>
              <p:nvPr/>
            </p:nvGrpSpPr>
            <p:grpSpPr>
              <a:xfrm flipH="1">
                <a:off x="37628" y="447675"/>
                <a:ext cx="6496802" cy="5923193"/>
                <a:chOff x="1965487" y="0"/>
                <a:chExt cx="7521316" cy="6857251"/>
              </a:xfrm>
              <a:grpFill/>
            </p:grpSpPr>
            <p:sp>
              <p:nvSpPr>
                <p:cNvPr id="48" name="Freeform: Shape 148">
                  <a:extLst>
                    <a:ext uri="{FF2B5EF4-FFF2-40B4-BE49-F238E27FC236}">
                      <a16:creationId xmlns:a16="http://schemas.microsoft.com/office/drawing/2014/main" xmlns="" id="{B1FE2E76-91FF-4673-A728-F1CFB4469F1A}"/>
                    </a:ext>
                  </a:extLst>
                </p:cNvPr>
                <p:cNvSpPr/>
                <p:nvPr/>
              </p:nvSpPr>
              <p:spPr>
                <a:xfrm>
                  <a:off x="1965487" y="366863"/>
                  <a:ext cx="7521316" cy="6490388"/>
                </a:xfrm>
                <a:custGeom>
                  <a:avLst/>
                  <a:gdLst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304718 w 4490643"/>
                    <a:gd name="connsiteY41" fmla="*/ 3600450 h 6490394"/>
                    <a:gd name="connsiteX42" fmla="*/ 3460446 w 4490643"/>
                    <a:gd name="connsiteY42" fmla="*/ 2852509 h 6490394"/>
                    <a:gd name="connsiteX43" fmla="*/ 3272524 w 4490643"/>
                    <a:gd name="connsiteY43" fmla="*/ 1888196 h 6490394"/>
                    <a:gd name="connsiteX44" fmla="*/ 1953332 w 4490643"/>
                    <a:gd name="connsiteY44" fmla="*/ 2999252 h 6490394"/>
                    <a:gd name="connsiteX45" fmla="*/ 1119292 w 4490643"/>
                    <a:gd name="connsiteY45" fmla="*/ 2052159 h 6490394"/>
                    <a:gd name="connsiteX46" fmla="*/ 3507613 w 4490643"/>
                    <a:gd name="connsiteY46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60446 w 4490643"/>
                    <a:gd name="connsiteY41" fmla="*/ 285250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60446 w 4490643"/>
                    <a:gd name="connsiteY41" fmla="*/ 285250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60446 w 4490643"/>
                    <a:gd name="connsiteY41" fmla="*/ 285250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60446 w 4490643"/>
                    <a:gd name="connsiteY41" fmla="*/ 285250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60446 w 4490643"/>
                    <a:gd name="connsiteY41" fmla="*/ 285250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79496 w 4490643"/>
                    <a:gd name="connsiteY41" fmla="*/ 3204934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479496 w 4490643"/>
                    <a:gd name="connsiteY41" fmla="*/ 3204934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603321 w 4490643"/>
                    <a:gd name="connsiteY41" fmla="*/ 287155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603321 w 4490643"/>
                    <a:gd name="connsiteY41" fmla="*/ 287155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603321 w 4490643"/>
                    <a:gd name="connsiteY41" fmla="*/ 287155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  <a:gd name="connsiteX0" fmla="*/ 3271027 w 4490643"/>
                    <a:gd name="connsiteY0" fmla="*/ 4794611 h 6490394"/>
                    <a:gd name="connsiteX1" fmla="*/ 3107812 w 4490643"/>
                    <a:gd name="connsiteY1" fmla="*/ 4921888 h 6490394"/>
                    <a:gd name="connsiteX2" fmla="*/ 3226854 w 4490643"/>
                    <a:gd name="connsiteY2" fmla="*/ 5093338 h 6490394"/>
                    <a:gd name="connsiteX3" fmla="*/ 3426754 w 4490643"/>
                    <a:gd name="connsiteY3" fmla="*/ 4993762 h 6490394"/>
                    <a:gd name="connsiteX4" fmla="*/ 3271027 w 4490643"/>
                    <a:gd name="connsiteY4" fmla="*/ 4794611 h 6490394"/>
                    <a:gd name="connsiteX5" fmla="*/ 3507613 w 4490643"/>
                    <a:gd name="connsiteY5" fmla="*/ 0 h 6490394"/>
                    <a:gd name="connsiteX6" fmla="*/ 4341654 w 4490643"/>
                    <a:gd name="connsiteY6" fmla="*/ 947093 h 6490394"/>
                    <a:gd name="connsiteX7" fmla="*/ 3959073 w 4490643"/>
                    <a:gd name="connsiteY7" fmla="*/ 1284003 h 6490394"/>
                    <a:gd name="connsiteX8" fmla="*/ 4349141 w 4490643"/>
                    <a:gd name="connsiteY8" fmla="*/ 1721238 h 6490394"/>
                    <a:gd name="connsiteX9" fmla="*/ 4472675 w 4490643"/>
                    <a:gd name="connsiteY9" fmla="*/ 2031945 h 6490394"/>
                    <a:gd name="connsiteX10" fmla="*/ 4384329 w 4490643"/>
                    <a:gd name="connsiteY10" fmla="*/ 2023709 h 6490394"/>
                    <a:gd name="connsiteX11" fmla="*/ 3870728 w 4490643"/>
                    <a:gd name="connsiteY11" fmla="*/ 2509609 h 6490394"/>
                    <a:gd name="connsiteX12" fmla="*/ 4246570 w 4490643"/>
                    <a:gd name="connsiteY12" fmla="*/ 2922886 h 6490394"/>
                    <a:gd name="connsiteX13" fmla="*/ 4490643 w 4490643"/>
                    <a:gd name="connsiteY13" fmla="*/ 2931870 h 6490394"/>
                    <a:gd name="connsiteX14" fmla="*/ 4484111 w 4490643"/>
                    <a:gd name="connsiteY14" fmla="*/ 2945016 h 6490394"/>
                    <a:gd name="connsiteX15" fmla="*/ 4483898 w 4490643"/>
                    <a:gd name="connsiteY15" fmla="*/ 3077270 h 6490394"/>
                    <a:gd name="connsiteX16" fmla="*/ 3719396 w 4490643"/>
                    <a:gd name="connsiteY16" fmla="*/ 4625553 h 6490394"/>
                    <a:gd name="connsiteX17" fmla="*/ 3650168 w 4490643"/>
                    <a:gd name="connsiteY17" fmla="*/ 4675183 h 6490394"/>
                    <a:gd name="connsiteX18" fmla="*/ 3674204 w 4490643"/>
                    <a:gd name="connsiteY18" fmla="*/ 4787179 h 6490394"/>
                    <a:gd name="connsiteX19" fmla="*/ 3979288 w 4490643"/>
                    <a:gd name="connsiteY19" fmla="*/ 6214875 h 6490394"/>
                    <a:gd name="connsiteX20" fmla="*/ 4017471 w 4490643"/>
                    <a:gd name="connsiteY20" fmla="*/ 6244823 h 6490394"/>
                    <a:gd name="connsiteX21" fmla="*/ 4278764 w 4490643"/>
                    <a:gd name="connsiteY21" fmla="*/ 6244074 h 6490394"/>
                    <a:gd name="connsiteX22" fmla="*/ 4278764 w 4490643"/>
                    <a:gd name="connsiteY22" fmla="*/ 6490394 h 6490394"/>
                    <a:gd name="connsiteX23" fmla="*/ 0 w 4490643"/>
                    <a:gd name="connsiteY23" fmla="*/ 6490394 h 6490394"/>
                    <a:gd name="connsiteX24" fmla="*/ 0 w 4490643"/>
                    <a:gd name="connsiteY24" fmla="*/ 6245572 h 6490394"/>
                    <a:gd name="connsiteX25" fmla="*/ 637135 w 4490643"/>
                    <a:gd name="connsiteY25" fmla="*/ 6244074 h 6490394"/>
                    <a:gd name="connsiteX26" fmla="*/ 637135 w 4490643"/>
                    <a:gd name="connsiteY26" fmla="*/ 5897431 h 6490394"/>
                    <a:gd name="connsiteX27" fmla="*/ 1056402 w 4490643"/>
                    <a:gd name="connsiteY27" fmla="*/ 5897431 h 6490394"/>
                    <a:gd name="connsiteX28" fmla="*/ 422261 w 4490643"/>
                    <a:gd name="connsiteY28" fmla="*/ 5615175 h 6490394"/>
                    <a:gd name="connsiteX29" fmla="*/ 508361 w 4490643"/>
                    <a:gd name="connsiteY29" fmla="*/ 5416024 h 6490394"/>
                    <a:gd name="connsiteX30" fmla="*/ 1826055 w 4490643"/>
                    <a:gd name="connsiteY30" fmla="*/ 5987274 h 6490394"/>
                    <a:gd name="connsiteX31" fmla="*/ 1739207 w 4490643"/>
                    <a:gd name="connsiteY31" fmla="*/ 6187174 h 6490394"/>
                    <a:gd name="connsiteX32" fmla="*/ 1466684 w 4490643"/>
                    <a:gd name="connsiteY32" fmla="*/ 6068881 h 6490394"/>
                    <a:gd name="connsiteX33" fmla="*/ 1466684 w 4490643"/>
                    <a:gd name="connsiteY33" fmla="*/ 6244074 h 6490394"/>
                    <a:gd name="connsiteX34" fmla="*/ 1492888 w 4490643"/>
                    <a:gd name="connsiteY34" fmla="*/ 6244074 h 6490394"/>
                    <a:gd name="connsiteX35" fmla="*/ 2514850 w 4490643"/>
                    <a:gd name="connsiteY35" fmla="*/ 6244823 h 6490394"/>
                    <a:gd name="connsiteX36" fmla="*/ 2819567 w 4490643"/>
                    <a:gd name="connsiteY36" fmla="*/ 4940605 h 6490394"/>
                    <a:gd name="connsiteX37" fmla="*/ 246319 w 4490643"/>
                    <a:gd name="connsiteY37" fmla="*/ 4940605 h 6490394"/>
                    <a:gd name="connsiteX38" fmla="*/ 246319 w 4490643"/>
                    <a:gd name="connsiteY38" fmla="*/ 4545297 h 6490394"/>
                    <a:gd name="connsiteX39" fmla="*/ 2603195 w 4490643"/>
                    <a:gd name="connsiteY39" fmla="*/ 4522088 h 6490394"/>
                    <a:gd name="connsiteX40" fmla="*/ 2798603 w 4490643"/>
                    <a:gd name="connsiteY40" fmla="*/ 4474920 h 6490394"/>
                    <a:gd name="connsiteX41" fmla="*/ 3603321 w 4490643"/>
                    <a:gd name="connsiteY41" fmla="*/ 2871559 h 6490394"/>
                    <a:gd name="connsiteX42" fmla="*/ 3272524 w 4490643"/>
                    <a:gd name="connsiteY42" fmla="*/ 1888196 h 6490394"/>
                    <a:gd name="connsiteX43" fmla="*/ 1953332 w 4490643"/>
                    <a:gd name="connsiteY43" fmla="*/ 2999252 h 6490394"/>
                    <a:gd name="connsiteX44" fmla="*/ 1119292 w 4490643"/>
                    <a:gd name="connsiteY44" fmla="*/ 2052159 h 6490394"/>
                    <a:gd name="connsiteX45" fmla="*/ 3507613 w 4490643"/>
                    <a:gd name="connsiteY45" fmla="*/ 0 h 649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490643" h="6490394">
                      <a:moveTo>
                        <a:pt x="3271027" y="4794611"/>
                      </a:moveTo>
                      <a:cubicBezTo>
                        <a:pt x="3189420" y="4793862"/>
                        <a:pt x="3119792" y="4848516"/>
                        <a:pt x="3107812" y="4921888"/>
                      </a:cubicBezTo>
                      <a:cubicBezTo>
                        <a:pt x="3095085" y="4999752"/>
                        <a:pt x="3145996" y="5073872"/>
                        <a:pt x="3226854" y="5093338"/>
                      </a:cubicBezTo>
                      <a:cubicBezTo>
                        <a:pt x="3312205" y="5114301"/>
                        <a:pt x="3399802" y="5070129"/>
                        <a:pt x="3426754" y="4993762"/>
                      </a:cubicBezTo>
                      <a:cubicBezTo>
                        <a:pt x="3460446" y="4894935"/>
                        <a:pt x="3382582" y="4794611"/>
                        <a:pt x="3271027" y="4794611"/>
                      </a:cubicBezTo>
                      <a:close/>
                      <a:moveTo>
                        <a:pt x="3507613" y="0"/>
                      </a:moveTo>
                      <a:lnTo>
                        <a:pt x="4341654" y="947093"/>
                      </a:lnTo>
                      <a:lnTo>
                        <a:pt x="3959073" y="1284003"/>
                      </a:lnTo>
                      <a:cubicBezTo>
                        <a:pt x="4099827" y="1409783"/>
                        <a:pt x="4263041" y="1555778"/>
                        <a:pt x="4349141" y="1721238"/>
                      </a:cubicBezTo>
                      <a:cubicBezTo>
                        <a:pt x="4400052" y="1819317"/>
                        <a:pt x="4438235" y="1922636"/>
                        <a:pt x="4472675" y="2031945"/>
                      </a:cubicBezTo>
                      <a:cubicBezTo>
                        <a:pt x="4441978" y="2028950"/>
                        <a:pt x="4412779" y="2027452"/>
                        <a:pt x="4384329" y="2023709"/>
                      </a:cubicBezTo>
                      <a:cubicBezTo>
                        <a:pt x="4099078" y="1990767"/>
                        <a:pt x="3852759" y="2223609"/>
                        <a:pt x="3870728" y="2509609"/>
                      </a:cubicBezTo>
                      <a:cubicBezTo>
                        <a:pt x="3882706" y="2709509"/>
                        <a:pt x="4042926" y="2884702"/>
                        <a:pt x="4246570" y="2922886"/>
                      </a:cubicBezTo>
                      <a:cubicBezTo>
                        <a:pt x="4316198" y="2936362"/>
                        <a:pt x="4434491" y="2942352"/>
                        <a:pt x="4490643" y="2931870"/>
                      </a:cubicBezTo>
                      <a:lnTo>
                        <a:pt x="4484111" y="2945016"/>
                      </a:lnTo>
                      <a:lnTo>
                        <a:pt x="4483898" y="3077270"/>
                      </a:lnTo>
                      <a:cubicBezTo>
                        <a:pt x="4462836" y="3680986"/>
                        <a:pt x="4182579" y="4244546"/>
                        <a:pt x="3719396" y="4625553"/>
                      </a:cubicBezTo>
                      <a:lnTo>
                        <a:pt x="3650168" y="4675183"/>
                      </a:lnTo>
                      <a:lnTo>
                        <a:pt x="3674204" y="4787179"/>
                      </a:lnTo>
                      <a:cubicBezTo>
                        <a:pt x="3754833" y="5162861"/>
                        <a:pt x="3877092" y="5732720"/>
                        <a:pt x="3979288" y="6214875"/>
                      </a:cubicBezTo>
                      <a:cubicBezTo>
                        <a:pt x="3984529" y="6238834"/>
                        <a:pt x="3994261" y="6245572"/>
                        <a:pt x="4017471" y="6244823"/>
                      </a:cubicBezTo>
                      <a:cubicBezTo>
                        <a:pt x="4095335" y="6243326"/>
                        <a:pt x="4267533" y="6244074"/>
                        <a:pt x="4278764" y="6244074"/>
                      </a:cubicBezTo>
                      <a:lnTo>
                        <a:pt x="4278764" y="6490394"/>
                      </a:lnTo>
                      <a:lnTo>
                        <a:pt x="0" y="6490394"/>
                      </a:lnTo>
                      <a:lnTo>
                        <a:pt x="0" y="6245572"/>
                      </a:lnTo>
                      <a:cubicBezTo>
                        <a:pt x="9733" y="6244823"/>
                        <a:pt x="624408" y="6244074"/>
                        <a:pt x="637135" y="6244074"/>
                      </a:cubicBezTo>
                      <a:lnTo>
                        <a:pt x="637135" y="5897431"/>
                      </a:lnTo>
                      <a:lnTo>
                        <a:pt x="1056402" y="5897431"/>
                      </a:lnTo>
                      <a:cubicBezTo>
                        <a:pt x="1057150" y="5895185"/>
                        <a:pt x="635638" y="5708013"/>
                        <a:pt x="422261" y="5615175"/>
                      </a:cubicBezTo>
                      <a:cubicBezTo>
                        <a:pt x="451460" y="5548541"/>
                        <a:pt x="479162" y="5483406"/>
                        <a:pt x="508361" y="5416024"/>
                      </a:cubicBezTo>
                      <a:lnTo>
                        <a:pt x="1826055" y="5987274"/>
                      </a:lnTo>
                      <a:lnTo>
                        <a:pt x="1739207" y="6187174"/>
                      </a:lnTo>
                      <a:lnTo>
                        <a:pt x="1466684" y="6068881"/>
                      </a:lnTo>
                      <a:lnTo>
                        <a:pt x="1466684" y="6244074"/>
                      </a:lnTo>
                      <a:lnTo>
                        <a:pt x="1492888" y="6244074"/>
                      </a:lnTo>
                      <a:lnTo>
                        <a:pt x="2514850" y="6244823"/>
                      </a:lnTo>
                      <a:cubicBezTo>
                        <a:pt x="2535065" y="6244823"/>
                        <a:pt x="2818069" y="4949589"/>
                        <a:pt x="2819567" y="4940605"/>
                      </a:cubicBezTo>
                      <a:lnTo>
                        <a:pt x="246319" y="4940605"/>
                      </a:lnTo>
                      <a:lnTo>
                        <a:pt x="246319" y="4545297"/>
                      </a:lnTo>
                      <a:lnTo>
                        <a:pt x="2603195" y="4522088"/>
                      </a:lnTo>
                      <a:cubicBezTo>
                        <a:pt x="2714750" y="4515349"/>
                        <a:pt x="2772399" y="4486151"/>
                        <a:pt x="2798603" y="4474920"/>
                      </a:cubicBezTo>
                      <a:cubicBezTo>
                        <a:pt x="3170078" y="4291907"/>
                        <a:pt x="3505284" y="3712255"/>
                        <a:pt x="3603321" y="2871559"/>
                      </a:cubicBezTo>
                      <a:cubicBezTo>
                        <a:pt x="3669330" y="2428251"/>
                        <a:pt x="3282257" y="1911405"/>
                        <a:pt x="3272524" y="1888196"/>
                      </a:cubicBezTo>
                      <a:cubicBezTo>
                        <a:pt x="2826305" y="2280510"/>
                        <a:pt x="2457949" y="2555279"/>
                        <a:pt x="1953332" y="2999252"/>
                      </a:cubicBezTo>
                      <a:lnTo>
                        <a:pt x="1119292" y="2052159"/>
                      </a:lnTo>
                      <a:cubicBezTo>
                        <a:pt x="1950338" y="1320689"/>
                        <a:pt x="2675818" y="732219"/>
                        <a:pt x="3507613" y="0"/>
                      </a:cubicBezTo>
                      <a:close/>
                    </a:path>
                  </a:pathLst>
                </a:custGeom>
                <a:grpFill/>
                <a:ln w="74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330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46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</a:endParaRPr>
                </a:p>
              </p:txBody>
            </p:sp>
            <p:sp>
              <p:nvSpPr>
                <p:cNvPr id="49" name="Freeform: Shape 149">
                  <a:extLst>
                    <a:ext uri="{FF2B5EF4-FFF2-40B4-BE49-F238E27FC236}">
                      <a16:creationId xmlns:a16="http://schemas.microsoft.com/office/drawing/2014/main" xmlns="" id="{217DA8EF-4BFD-4C91-81AD-3289432FAF35}"/>
                    </a:ext>
                  </a:extLst>
                </p:cNvPr>
                <p:cNvSpPr/>
                <p:nvPr/>
              </p:nvSpPr>
              <p:spPr>
                <a:xfrm>
                  <a:off x="4412196" y="2470677"/>
                  <a:ext cx="1205391" cy="1272773"/>
                </a:xfrm>
                <a:custGeom>
                  <a:avLst/>
                  <a:gdLst>
                    <a:gd name="connsiteX0" fmla="*/ 491889 w 1205390"/>
                    <a:gd name="connsiteY0" fmla="*/ 1275019 h 1272772"/>
                    <a:gd name="connsiteX1" fmla="*/ 459696 w 1205390"/>
                    <a:gd name="connsiteY1" fmla="*/ 1050412 h 1272772"/>
                    <a:gd name="connsiteX2" fmla="*/ 295733 w 1205390"/>
                    <a:gd name="connsiteY2" fmla="*/ 1194161 h 1272772"/>
                    <a:gd name="connsiteX3" fmla="*/ 17969 w 1205390"/>
                    <a:gd name="connsiteY3" fmla="*/ 878213 h 1272772"/>
                    <a:gd name="connsiteX4" fmla="*/ 233591 w 1205390"/>
                    <a:gd name="connsiteY4" fmla="*/ 688046 h 1272772"/>
                    <a:gd name="connsiteX5" fmla="*/ 0 w 1205390"/>
                    <a:gd name="connsiteY5" fmla="*/ 631146 h 1272772"/>
                    <a:gd name="connsiteX6" fmla="*/ 98827 w 1205390"/>
                    <a:gd name="connsiteY6" fmla="*/ 222361 h 1272772"/>
                    <a:gd name="connsiteX7" fmla="*/ 472423 w 1205390"/>
                    <a:gd name="connsiteY7" fmla="*/ 312204 h 1272772"/>
                    <a:gd name="connsiteX8" fmla="*/ 475418 w 1205390"/>
                    <a:gd name="connsiteY8" fmla="*/ 308460 h 1272772"/>
                    <a:gd name="connsiteX9" fmla="*/ 280010 w 1205390"/>
                    <a:gd name="connsiteY9" fmla="*/ 86099 h 1272772"/>
                    <a:gd name="connsiteX10" fmla="*/ 378089 w 1205390"/>
                    <a:gd name="connsiteY10" fmla="*/ 0 h 1272772"/>
                    <a:gd name="connsiteX11" fmla="*/ 1212129 w 1205390"/>
                    <a:gd name="connsiteY11" fmla="*/ 947093 h 1272772"/>
                    <a:gd name="connsiteX12" fmla="*/ 1114051 w 1205390"/>
                    <a:gd name="connsiteY12" fmla="*/ 1033192 h 1272772"/>
                    <a:gd name="connsiteX13" fmla="*/ 894685 w 1205390"/>
                    <a:gd name="connsiteY13" fmla="*/ 783879 h 1272772"/>
                    <a:gd name="connsiteX14" fmla="*/ 890192 w 1205390"/>
                    <a:gd name="connsiteY14" fmla="*/ 786124 h 1272772"/>
                    <a:gd name="connsiteX15" fmla="*/ 954580 w 1205390"/>
                    <a:gd name="connsiteY15" fmla="*/ 1238333 h 1272772"/>
                    <a:gd name="connsiteX16" fmla="*/ 491889 w 1205390"/>
                    <a:gd name="connsiteY16" fmla="*/ 1275019 h 1272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05390" h="1272772">
                      <a:moveTo>
                        <a:pt x="491889" y="1275019"/>
                      </a:moveTo>
                      <a:cubicBezTo>
                        <a:pt x="480659" y="1200150"/>
                        <a:pt x="470926" y="1128276"/>
                        <a:pt x="459696" y="1050412"/>
                      </a:cubicBezTo>
                      <a:cubicBezTo>
                        <a:pt x="404293" y="1099077"/>
                        <a:pt x="351136" y="1145496"/>
                        <a:pt x="295733" y="1194161"/>
                      </a:cubicBezTo>
                      <a:cubicBezTo>
                        <a:pt x="202895" y="1088595"/>
                        <a:pt x="110806" y="984527"/>
                        <a:pt x="17969" y="878213"/>
                      </a:cubicBezTo>
                      <a:cubicBezTo>
                        <a:pt x="89843" y="815323"/>
                        <a:pt x="159471" y="753182"/>
                        <a:pt x="233591" y="688046"/>
                      </a:cubicBezTo>
                      <a:cubicBezTo>
                        <a:pt x="153481" y="668580"/>
                        <a:pt x="77864" y="649863"/>
                        <a:pt x="0" y="631146"/>
                      </a:cubicBezTo>
                      <a:cubicBezTo>
                        <a:pt x="32942" y="494884"/>
                        <a:pt x="65136" y="360120"/>
                        <a:pt x="98827" y="222361"/>
                      </a:cubicBezTo>
                      <a:cubicBezTo>
                        <a:pt x="224607" y="252309"/>
                        <a:pt x="348141" y="282256"/>
                        <a:pt x="472423" y="312204"/>
                      </a:cubicBezTo>
                      <a:cubicBezTo>
                        <a:pt x="473172" y="310706"/>
                        <a:pt x="474670" y="309958"/>
                        <a:pt x="475418" y="308460"/>
                      </a:cubicBezTo>
                      <a:cubicBezTo>
                        <a:pt x="411031" y="235089"/>
                        <a:pt x="346643" y="161717"/>
                        <a:pt x="280010" y="86099"/>
                      </a:cubicBezTo>
                      <a:cubicBezTo>
                        <a:pt x="312204" y="57649"/>
                        <a:pt x="343649" y="29948"/>
                        <a:pt x="378089" y="0"/>
                      </a:cubicBezTo>
                      <a:cubicBezTo>
                        <a:pt x="655852" y="315947"/>
                        <a:pt x="932868" y="630397"/>
                        <a:pt x="1212129" y="947093"/>
                      </a:cubicBezTo>
                      <a:cubicBezTo>
                        <a:pt x="1179936" y="975543"/>
                        <a:pt x="1147742" y="1003993"/>
                        <a:pt x="1114051" y="1033192"/>
                      </a:cubicBezTo>
                      <a:cubicBezTo>
                        <a:pt x="1040679" y="950088"/>
                        <a:pt x="967308" y="866983"/>
                        <a:pt x="894685" y="783879"/>
                      </a:cubicBezTo>
                      <a:cubicBezTo>
                        <a:pt x="893187" y="784627"/>
                        <a:pt x="891690" y="785376"/>
                        <a:pt x="890192" y="786124"/>
                      </a:cubicBezTo>
                      <a:cubicBezTo>
                        <a:pt x="911904" y="935862"/>
                        <a:pt x="932868" y="1085600"/>
                        <a:pt x="954580" y="1238333"/>
                      </a:cubicBezTo>
                      <a:cubicBezTo>
                        <a:pt x="800350" y="1251061"/>
                        <a:pt x="647617" y="1263040"/>
                        <a:pt x="491889" y="1275019"/>
                      </a:cubicBezTo>
                      <a:close/>
                    </a:path>
                  </a:pathLst>
                </a:custGeom>
                <a:grpFill/>
                <a:ln w="74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330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46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</a:endParaRPr>
                </a:p>
              </p:txBody>
            </p:sp>
            <p:sp>
              <p:nvSpPr>
                <p:cNvPr id="50" name="Freeform: Shape 150">
                  <a:extLst>
                    <a:ext uri="{FF2B5EF4-FFF2-40B4-BE49-F238E27FC236}">
                      <a16:creationId xmlns:a16="http://schemas.microsoft.com/office/drawing/2014/main" xmlns="" id="{9D2E4E67-E733-4582-82E4-9A989D3AF462}"/>
                    </a:ext>
                  </a:extLst>
                </p:cNvPr>
                <p:cNvSpPr/>
                <p:nvPr/>
              </p:nvSpPr>
              <p:spPr>
                <a:xfrm>
                  <a:off x="7448134" y="0"/>
                  <a:ext cx="973297" cy="1063140"/>
                </a:xfrm>
                <a:custGeom>
                  <a:avLst/>
                  <a:gdLst>
                    <a:gd name="connsiteX0" fmla="*/ 238832 w 973297"/>
                    <a:gd name="connsiteY0" fmla="*/ 416272 h 1063139"/>
                    <a:gd name="connsiteX1" fmla="*/ 119790 w 973297"/>
                    <a:gd name="connsiteY1" fmla="*/ 280759 h 1063139"/>
                    <a:gd name="connsiteX2" fmla="*/ 0 w 973297"/>
                    <a:gd name="connsiteY2" fmla="*/ 144497 h 1063139"/>
                    <a:gd name="connsiteX3" fmla="*/ 162466 w 973297"/>
                    <a:gd name="connsiteY3" fmla="*/ 0 h 1063139"/>
                    <a:gd name="connsiteX4" fmla="*/ 977040 w 973297"/>
                    <a:gd name="connsiteY4" fmla="*/ 925381 h 1063139"/>
                    <a:gd name="connsiteX5" fmla="*/ 813826 w 973297"/>
                    <a:gd name="connsiteY5" fmla="*/ 1069129 h 1063139"/>
                    <a:gd name="connsiteX6" fmla="*/ 574245 w 973297"/>
                    <a:gd name="connsiteY6" fmla="*/ 797355 h 1063139"/>
                    <a:gd name="connsiteX7" fmla="*/ 399800 w 973297"/>
                    <a:gd name="connsiteY7" fmla="*/ 950088 h 1063139"/>
                    <a:gd name="connsiteX8" fmla="*/ 64387 w 973297"/>
                    <a:gd name="connsiteY8" fmla="*/ 569004 h 1063139"/>
                    <a:gd name="connsiteX9" fmla="*/ 238832 w 973297"/>
                    <a:gd name="connsiteY9" fmla="*/ 416272 h 1063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3297" h="1063139">
                      <a:moveTo>
                        <a:pt x="238832" y="416272"/>
                      </a:moveTo>
                      <a:cubicBezTo>
                        <a:pt x="198403" y="369853"/>
                        <a:pt x="158722" y="325680"/>
                        <a:pt x="119790" y="280759"/>
                      </a:cubicBezTo>
                      <a:cubicBezTo>
                        <a:pt x="80110" y="235837"/>
                        <a:pt x="41178" y="191665"/>
                        <a:pt x="0" y="144497"/>
                      </a:cubicBezTo>
                      <a:cubicBezTo>
                        <a:pt x="53906" y="95832"/>
                        <a:pt x="107811" y="48665"/>
                        <a:pt x="162466" y="0"/>
                      </a:cubicBezTo>
                      <a:cubicBezTo>
                        <a:pt x="434240" y="308460"/>
                        <a:pt x="705266" y="616172"/>
                        <a:pt x="977040" y="925381"/>
                      </a:cubicBezTo>
                      <a:cubicBezTo>
                        <a:pt x="922386" y="973297"/>
                        <a:pt x="868480" y="1020464"/>
                        <a:pt x="813826" y="1069129"/>
                      </a:cubicBezTo>
                      <a:cubicBezTo>
                        <a:pt x="733716" y="977789"/>
                        <a:pt x="654355" y="887946"/>
                        <a:pt x="574245" y="797355"/>
                      </a:cubicBezTo>
                      <a:cubicBezTo>
                        <a:pt x="515847" y="849014"/>
                        <a:pt x="458947" y="899177"/>
                        <a:pt x="399800" y="950088"/>
                      </a:cubicBezTo>
                      <a:cubicBezTo>
                        <a:pt x="288245" y="822810"/>
                        <a:pt x="176691" y="697030"/>
                        <a:pt x="64387" y="569004"/>
                      </a:cubicBezTo>
                      <a:cubicBezTo>
                        <a:pt x="122785" y="518093"/>
                        <a:pt x="180434" y="467183"/>
                        <a:pt x="238832" y="416272"/>
                      </a:cubicBezTo>
                      <a:close/>
                    </a:path>
                  </a:pathLst>
                </a:custGeom>
                <a:grpFill/>
                <a:ln w="74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330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46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</a:endParaRPr>
                </a:p>
              </p:txBody>
            </p:sp>
            <p:sp>
              <p:nvSpPr>
                <p:cNvPr id="51" name="Freeform: Shape 151">
                  <a:extLst>
                    <a:ext uri="{FF2B5EF4-FFF2-40B4-BE49-F238E27FC236}">
                      <a16:creationId xmlns:a16="http://schemas.microsoft.com/office/drawing/2014/main" xmlns="" id="{98347065-3A20-4001-B2EB-9A91A04C6A31}"/>
                    </a:ext>
                  </a:extLst>
                </p:cNvPr>
                <p:cNvSpPr/>
                <p:nvPr/>
              </p:nvSpPr>
              <p:spPr>
                <a:xfrm>
                  <a:off x="7699694" y="2487897"/>
                  <a:ext cx="756177" cy="741203"/>
                </a:xfrm>
                <a:custGeom>
                  <a:avLst/>
                  <a:gdLst>
                    <a:gd name="connsiteX0" fmla="*/ 381083 w 756176"/>
                    <a:gd name="connsiteY0" fmla="*/ 743449 h 741203"/>
                    <a:gd name="connsiteX1" fmla="*/ 0 w 756176"/>
                    <a:gd name="connsiteY1" fmla="*/ 369853 h 741203"/>
                    <a:gd name="connsiteX2" fmla="*/ 381832 w 756176"/>
                    <a:gd name="connsiteY2" fmla="*/ 0 h 741203"/>
                    <a:gd name="connsiteX3" fmla="*/ 762915 w 756176"/>
                    <a:gd name="connsiteY3" fmla="*/ 370602 h 741203"/>
                    <a:gd name="connsiteX4" fmla="*/ 381083 w 756176"/>
                    <a:gd name="connsiteY4" fmla="*/ 743449 h 741203"/>
                    <a:gd name="connsiteX5" fmla="*/ 577989 w 756176"/>
                    <a:gd name="connsiteY5" fmla="*/ 372099 h 741203"/>
                    <a:gd name="connsiteX6" fmla="*/ 381083 w 756176"/>
                    <a:gd name="connsiteY6" fmla="*/ 180434 h 741203"/>
                    <a:gd name="connsiteX7" fmla="*/ 184927 w 756176"/>
                    <a:gd name="connsiteY7" fmla="*/ 370602 h 741203"/>
                    <a:gd name="connsiteX8" fmla="*/ 380334 w 756176"/>
                    <a:gd name="connsiteY8" fmla="*/ 563015 h 741203"/>
                    <a:gd name="connsiteX9" fmla="*/ 577989 w 756176"/>
                    <a:gd name="connsiteY9" fmla="*/ 372099 h 741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6176" h="741203">
                      <a:moveTo>
                        <a:pt x="381083" y="743449"/>
                      </a:moveTo>
                      <a:cubicBezTo>
                        <a:pt x="169953" y="743449"/>
                        <a:pt x="0" y="576491"/>
                        <a:pt x="0" y="369853"/>
                      </a:cubicBezTo>
                      <a:cubicBezTo>
                        <a:pt x="749" y="165461"/>
                        <a:pt x="171450" y="0"/>
                        <a:pt x="381832" y="0"/>
                      </a:cubicBezTo>
                      <a:cubicBezTo>
                        <a:pt x="591465" y="0"/>
                        <a:pt x="762166" y="166209"/>
                        <a:pt x="762915" y="370602"/>
                      </a:cubicBezTo>
                      <a:cubicBezTo>
                        <a:pt x="762915" y="576491"/>
                        <a:pt x="592214" y="743449"/>
                        <a:pt x="381083" y="743449"/>
                      </a:cubicBezTo>
                      <a:close/>
                      <a:moveTo>
                        <a:pt x="577989" y="372099"/>
                      </a:moveTo>
                      <a:cubicBezTo>
                        <a:pt x="577989" y="265785"/>
                        <a:pt x="489643" y="179686"/>
                        <a:pt x="381083" y="180434"/>
                      </a:cubicBezTo>
                      <a:cubicBezTo>
                        <a:pt x="273272" y="180434"/>
                        <a:pt x="185675" y="265785"/>
                        <a:pt x="184927" y="370602"/>
                      </a:cubicBezTo>
                      <a:cubicBezTo>
                        <a:pt x="184927" y="477664"/>
                        <a:pt x="271026" y="563015"/>
                        <a:pt x="380334" y="563015"/>
                      </a:cubicBezTo>
                      <a:cubicBezTo>
                        <a:pt x="489643" y="563764"/>
                        <a:pt x="577989" y="478413"/>
                        <a:pt x="577989" y="372099"/>
                      </a:cubicBezTo>
                      <a:close/>
                    </a:path>
                  </a:pathLst>
                </a:custGeom>
                <a:grpFill/>
                <a:ln w="74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330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46" b="0" i="0" u="none" strike="noStrike" kern="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</a:endParaRPr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BE367F94-A158-4D2A-95B4-B1D48CCCAD96}"/>
                  </a:ext>
                </a:extLst>
              </p:cNvPr>
              <p:cNvSpPr/>
              <p:nvPr/>
            </p:nvSpPr>
            <p:spPr>
              <a:xfrm>
                <a:off x="3070673" y="4573635"/>
                <a:ext cx="1715646" cy="54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330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46" b="0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Arial Unicode MS"/>
                </a:endParaRPr>
              </a:p>
            </p:txBody>
          </p:sp>
        </p:grpSp>
        <p:sp>
          <p:nvSpPr>
            <p:cNvPr id="45" name="Right Triangle 17">
              <a:extLst>
                <a:ext uri="{FF2B5EF4-FFF2-40B4-BE49-F238E27FC236}">
                  <a16:creationId xmlns:a16="http://schemas.microsoft.com/office/drawing/2014/main" xmlns="" id="{6ADCC979-BA1C-4251-B6F5-CE5AA2B72FD0}"/>
                </a:ext>
              </a:extLst>
            </p:cNvPr>
            <p:cNvSpPr/>
            <p:nvPr/>
          </p:nvSpPr>
          <p:spPr>
            <a:xfrm>
              <a:off x="4467340" y="2170925"/>
              <a:ext cx="325778" cy="266515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330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69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0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south america icon">
            <a:extLst>
              <a:ext uri="{FF2B5EF4-FFF2-40B4-BE49-F238E27FC236}">
                <a16:creationId xmlns:a16="http://schemas.microsoft.com/office/drawing/2014/main" xmlns="" id="{49BD9FB6-CA36-4D47-B74B-674C35971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9"/>
          <a:stretch/>
        </p:blipFill>
        <p:spPr bwMode="auto">
          <a:xfrm>
            <a:off x="8111025" y="1687459"/>
            <a:ext cx="3385781" cy="48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672"/>
            <a:ext cx="12192000" cy="1325563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AU" noProof="1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Investasi &amp; Pariwisata RI–Amselkar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6346" y="1819382"/>
            <a:ext cx="5402617" cy="1600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b="1" noProof="1">
                <a:latin typeface="Arial Rounded MT Bold" panose="020F0704030504030204" pitchFamily="34" charset="0"/>
              </a:rPr>
              <a:t>INVESTASI</a:t>
            </a:r>
          </a:p>
          <a:p>
            <a:pPr algn="just"/>
            <a:r>
              <a:rPr lang="en-AU" sz="2000" noProof="1">
                <a:latin typeface="Arial Rounded MT Bold" panose="020F0704030504030204" pitchFamily="34" charset="0"/>
              </a:rPr>
              <a:t>6 besar investor: Brasil, Uruguay, Kolombia, Argentina, Chile, Venezuela</a:t>
            </a:r>
          </a:p>
          <a:p>
            <a:r>
              <a:rPr lang="en-AU" sz="2000" noProof="1">
                <a:latin typeface="Arial Rounded MT Bold" panose="020F0704030504030204" pitchFamily="34" charset="0"/>
              </a:rPr>
              <a:t>120 miliar USD investasi Indonesia - Amselkartim di tahun 2018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78814" y="4360917"/>
            <a:ext cx="5675953" cy="1392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noProof="1">
                <a:latin typeface="Arial Rounded MT Bold" panose="020F0704030504030204" pitchFamily="34" charset="0"/>
              </a:rPr>
              <a:t>PARIWISATA</a:t>
            </a:r>
          </a:p>
          <a:p>
            <a:pPr algn="just"/>
            <a:r>
              <a:rPr lang="en-AU" sz="2200" noProof="1">
                <a:latin typeface="Arial Rounded MT Bold" panose="020F0704030504030204" pitchFamily="34" charset="0"/>
              </a:rPr>
              <a:t>Wisatawan Amselkar ke Indonesia: 64.067 (2018)</a:t>
            </a:r>
          </a:p>
          <a:p>
            <a:pPr algn="just"/>
            <a:r>
              <a:rPr lang="en-AU" sz="2200" noProof="1">
                <a:latin typeface="Arial Rounded MT Bold" panose="020F0704030504030204" pitchFamily="34" charset="0"/>
              </a:rPr>
              <a:t>Turis terbanyak dari Brasil, Argentina, Chile, Kolombia, Peru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0" y="1819382"/>
            <a:ext cx="1364863" cy="1421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4026734"/>
            <a:ext cx="1726794" cy="17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A1ACF9B-F443-43A1-BA73-0289C80F0015}"/>
              </a:ext>
            </a:extLst>
          </p:cNvPr>
          <p:cNvGrpSpPr/>
          <p:nvPr/>
        </p:nvGrpSpPr>
        <p:grpSpPr>
          <a:xfrm>
            <a:off x="2169707" y="1605580"/>
            <a:ext cx="7852585" cy="3462282"/>
            <a:chOff x="525780" y="1716129"/>
            <a:chExt cx="7360920" cy="6789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0AC59D19-FC78-481C-AD74-8D4980D53378}"/>
                </a:ext>
              </a:extLst>
            </p:cNvPr>
            <p:cNvSpPr/>
            <p:nvPr/>
          </p:nvSpPr>
          <p:spPr>
            <a:xfrm>
              <a:off x="525780" y="1716129"/>
              <a:ext cx="7360920" cy="67896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xmlns="" id="{633B16A5-127D-42D1-B159-DE60B74E6C8F}"/>
                </a:ext>
              </a:extLst>
            </p:cNvPr>
            <p:cNvSpPr txBox="1"/>
            <p:nvPr/>
          </p:nvSpPr>
          <p:spPr>
            <a:xfrm>
              <a:off x="558924" y="1749273"/>
              <a:ext cx="7294632" cy="61267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8225" tIns="0" rIns="278225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4800" kern="1200" dirty="0"/>
                <a:t>Jenis dan Organisasi Perwakilan RI di Luar Negeri</a:t>
              </a:r>
              <a:endParaRPr lang="en-US" sz="4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0322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76B338-90A6-45B7-B3DE-9190CB8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8" y="575279"/>
            <a:ext cx="10515600" cy="538993"/>
          </a:xfrm>
        </p:spPr>
        <p:txBody>
          <a:bodyPr/>
          <a:lstStyle/>
          <a:p>
            <a:pPr algn="ctr"/>
            <a:r>
              <a:rPr lang="id-ID" b="1" dirty="0">
                <a:solidFill>
                  <a:srgbClr val="C00000"/>
                </a:solidFill>
              </a:rPr>
              <a:t>Jenis Perwakilan RI di Luar Negeri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14EBEC4-62C3-45D2-A787-ACFBFB3AF7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9117" y="1266738"/>
          <a:ext cx="6803470" cy="52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2AF71C9-6C84-4613-9B20-047F6F763A45}"/>
              </a:ext>
            </a:extLst>
          </p:cNvPr>
          <p:cNvGrpSpPr/>
          <p:nvPr/>
        </p:nvGrpSpPr>
        <p:grpSpPr>
          <a:xfrm>
            <a:off x="7175468" y="83549"/>
            <a:ext cx="5016532" cy="7500865"/>
            <a:chOff x="7091578" y="1898086"/>
            <a:chExt cx="5016532" cy="4137660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xmlns="" id="{F0CE96CF-85A5-491B-B1E5-9E4882D904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9729"/>
                </p:ext>
              </p:extLst>
            </p:nvPr>
          </p:nvGraphicFramePr>
          <p:xfrm>
            <a:off x="7264866" y="1898086"/>
            <a:ext cx="4269996" cy="41376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Title 1">
              <a:extLst>
                <a:ext uri="{FF2B5EF4-FFF2-40B4-BE49-F238E27FC236}">
                  <a16:creationId xmlns:a16="http://schemas.microsoft.com/office/drawing/2014/main" xmlns="" id="{43D16B15-CF7F-43D9-BEBB-FDA32968C9DC}"/>
                </a:ext>
              </a:extLst>
            </p:cNvPr>
            <p:cNvSpPr txBox="1">
              <a:spLocks/>
            </p:cNvSpPr>
            <p:nvPr/>
          </p:nvSpPr>
          <p:spPr>
            <a:xfrm>
              <a:off x="7091578" y="2548155"/>
              <a:ext cx="5016532" cy="5389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800" dirty="0"/>
                <a:t>Perwakilan Kementerian/Lembaga di Luar Negeri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51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E4F84F1-9FD7-4D89-A70E-EC179D3288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58674"/>
          <a:ext cx="5772325" cy="351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xmlns="" id="{41445634-E494-4BA8-8BD3-D7DFFB77B21B}"/>
              </a:ext>
            </a:extLst>
          </p:cNvPr>
          <p:cNvGraphicFramePr>
            <a:graphicFrameLocks/>
          </p:cNvGraphicFramePr>
          <p:nvPr/>
        </p:nvGraphicFramePr>
        <p:xfrm>
          <a:off x="7724646" y="2058674"/>
          <a:ext cx="3629154" cy="351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5C01E-8BFE-457D-ACF0-07C570132C59}"/>
              </a:ext>
            </a:extLst>
          </p:cNvPr>
          <p:cNvSpPr txBox="1"/>
          <p:nvPr/>
        </p:nvSpPr>
        <p:spPr>
          <a:xfrm>
            <a:off x="2778686" y="1434069"/>
            <a:ext cx="18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/>
              <a:t>Kepala Perwakilan</a:t>
            </a:r>
          </a:p>
          <a:p>
            <a:pPr algn="ctr"/>
            <a:r>
              <a:rPr lang="id-ID" b="1" dirty="0"/>
              <a:t>Duta Besar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B739E36-1811-4967-A5EF-DA18697B58C9}"/>
              </a:ext>
            </a:extLst>
          </p:cNvPr>
          <p:cNvSpPr txBox="1"/>
          <p:nvPr/>
        </p:nvSpPr>
        <p:spPr>
          <a:xfrm>
            <a:off x="8373986" y="1412342"/>
            <a:ext cx="252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/>
              <a:t>Kepala Perwakilan</a:t>
            </a:r>
          </a:p>
          <a:p>
            <a:pPr algn="ctr"/>
            <a:r>
              <a:rPr lang="id-ID" b="1" dirty="0"/>
              <a:t>Konsul / Konsul Jenderal</a:t>
            </a:r>
            <a:endParaRPr lang="en-US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C529A860-1604-4D95-B800-857A9AF0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64" y="676080"/>
            <a:ext cx="10515600" cy="546038"/>
          </a:xfrm>
        </p:spPr>
        <p:txBody>
          <a:bodyPr/>
          <a:lstStyle/>
          <a:p>
            <a:pPr algn="ctr"/>
            <a:r>
              <a:rPr lang="id-ID" b="1" dirty="0">
                <a:solidFill>
                  <a:srgbClr val="C00000"/>
                </a:solidFill>
              </a:rPr>
              <a:t>Organisasi Perwakilan RI di Luar Negeri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53B3BD-DD6A-4FE7-A708-4AE884DD04C1}"/>
              </a:ext>
            </a:extLst>
          </p:cNvPr>
          <p:cNvSpPr txBox="1"/>
          <p:nvPr/>
        </p:nvSpPr>
        <p:spPr>
          <a:xfrm>
            <a:off x="3241432" y="4882014"/>
            <a:ext cx="881972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</a:rPr>
              <a:t>KBRI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7B6A272-782B-48D2-B9BC-193F06B44FA1}"/>
              </a:ext>
            </a:extLst>
          </p:cNvPr>
          <p:cNvSpPr txBox="1"/>
          <p:nvPr/>
        </p:nvSpPr>
        <p:spPr>
          <a:xfrm>
            <a:off x="8912756" y="4856846"/>
            <a:ext cx="1447832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</a:rPr>
              <a:t>KRI/KJRI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8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06B419E-504B-4986-A2BB-7FEA6080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06" y="1592077"/>
            <a:ext cx="10618490" cy="776046"/>
          </a:xfrm>
        </p:spPr>
        <p:txBody>
          <a:bodyPr>
            <a:noAutofit/>
          </a:bodyPr>
          <a:lstStyle/>
          <a:p>
            <a:pPr algn="ctr"/>
            <a:r>
              <a:rPr lang="en-US" sz="3600" noProof="1">
                <a:solidFill>
                  <a:srgbClr val="C00000"/>
                </a:solidFill>
                <a:latin typeface="Bernard MT Condensed" panose="02050806060905020404" pitchFamily="18" charset="0"/>
              </a:rPr>
              <a:t>Promosi Pariwisata Yogyakarta...SEKEDAR MASUKAN: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F4301F-378E-4C0A-99CB-2CD668BB9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803" y="2929002"/>
            <a:ext cx="11293073" cy="2808046"/>
          </a:xfrm>
        </p:spPr>
        <p:txBody>
          <a:bodyPr>
            <a:noAutofit/>
          </a:bodyPr>
          <a:lstStyle/>
          <a:p>
            <a:pPr marL="342900" indent="-342900" algn="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Tidak perlu mencari</a:t>
            </a:r>
            <a:r>
              <a:rPr lang="en-US" sz="2800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 nama, ciri khas, dan obyek tujuan wisata</a:t>
            </a:r>
          </a:p>
          <a:p>
            <a:pPr marL="342900" indent="-342900" algn="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i="1" u="sng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Focus and targeted promotion </a:t>
            </a:r>
            <a:r>
              <a:rPr lang="en-US" sz="2800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sym typeface="Wingdings" panose="05000000000000000000" pitchFamily="2" charset="2"/>
              </a:rPr>
              <a:t> kampanye tematik bisa jadi opsi</a:t>
            </a:r>
          </a:p>
          <a:p>
            <a:pPr marL="342900" indent="-342900" algn="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Fokus wisatawan asing </a:t>
            </a:r>
            <a:r>
              <a:rPr lang="en-US" sz="2800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sym typeface="Wingdings" panose="05000000000000000000" pitchFamily="2" charset="2"/>
              </a:rPr>
              <a:t> kerjasama dengan influencer/penyedia jasa online</a:t>
            </a:r>
          </a:p>
          <a:p>
            <a:pPr marL="342900" indent="-342900" algn="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sym typeface="Wingdings" panose="05000000000000000000" pitchFamily="2" charset="2"/>
              </a:rPr>
              <a:t>Menjaring wisatawan dari </a:t>
            </a:r>
            <a:r>
              <a:rPr lang="en-US" sz="2800" u="sng" noProof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sym typeface="Wingdings" panose="05000000000000000000" pitchFamily="2" charset="2"/>
              </a:rPr>
              <a:t>“tetangga” </a:t>
            </a:r>
            <a:endParaRPr lang="en-US" sz="2800" u="sng" noProof="1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  <a:p>
            <a:pPr algn="r">
              <a:spcAft>
                <a:spcPts val="1200"/>
              </a:spcAft>
            </a:pPr>
            <a:endParaRPr lang="en-ID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ED6F6BEA-5A37-47B6-BDC8-01CA9BC2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052" y="6243858"/>
            <a:ext cx="2950720" cy="15546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A3DC294-C623-4346-A12C-F27406B2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714" y="4689243"/>
            <a:ext cx="2950720" cy="1554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7B831C0-3922-4C7E-90B6-5C1415C1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813" y="3101137"/>
            <a:ext cx="2950720" cy="15546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CCB47FA-C90C-47DF-B52F-EB256C0A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852" y="1566982"/>
            <a:ext cx="2950720" cy="15546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A6E8CE7-592F-46FF-B1C4-A5F17DAA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957" y="0"/>
            <a:ext cx="2950720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634A05-68FC-4042-BD11-328DE0842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" y="2652712"/>
            <a:ext cx="2952750" cy="155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696D9E8-895E-4546-AF69-ECF5379C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136660"/>
            <a:ext cx="2950720" cy="1554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8CA18A-DEEB-4D8D-8181-6815B484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62" y="3211601"/>
            <a:ext cx="2950720" cy="1554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74B38F-017A-44C4-85DF-66AC16C5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68" y="3341824"/>
            <a:ext cx="2950720" cy="1554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564ACB-3EB0-4641-920F-D23F4516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5638"/>
            <a:ext cx="2950720" cy="1554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5293AE0-2F15-48A3-9A11-AA616EE2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58" y="1684671"/>
            <a:ext cx="2950720" cy="1554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766D89B-5077-48D4-8E25-388BED89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800"/>
            <a:ext cx="2950720" cy="15546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2B6002-FFCD-499C-BC0D-6F52F627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7" y="1595341"/>
            <a:ext cx="2950720" cy="1554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2299960-890F-4CF9-B7EA-DA0BAE8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4827861"/>
            <a:ext cx="2950720" cy="1554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547B656-47AC-42C1-A613-C9468F86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96" y="1691275"/>
            <a:ext cx="2950720" cy="1554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0BEB899-C700-45B2-8A3A-F4B47490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89" y="179253"/>
            <a:ext cx="2950720" cy="1554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994D78A-2679-4DFC-A759-A5A2AD01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41" y="4944877"/>
            <a:ext cx="2950720" cy="1554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E0C7616-5D75-4938-A24C-18839128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98" y="3133479"/>
            <a:ext cx="2950720" cy="1554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820C9E8-A01A-4AC8-9183-C5375E12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786" y="1600554"/>
            <a:ext cx="2950720" cy="1554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629AF77-F9B3-4F61-93DD-6C6FAC21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109" y="37732"/>
            <a:ext cx="2950720" cy="15546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13EA1FA-BA31-437F-86D6-5443B4AB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55" y="49614"/>
            <a:ext cx="2950720" cy="1554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B8F83D5-03AD-4877-849A-3DA1AF6D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10" y="4720436"/>
            <a:ext cx="2950720" cy="1554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C342622-9296-41E5-9FFF-98213345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859" y="6504629"/>
            <a:ext cx="2950720" cy="1554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4AA2CCD-9843-45CD-880A-81A87A9B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57" y="6382476"/>
            <a:ext cx="2950720" cy="15546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E5C147F-4F2A-4C7C-A66B-F37E4473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34" y="6306244"/>
            <a:ext cx="2950720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ctrTitle"/>
          </p:nvPr>
        </p:nvSpPr>
        <p:spPr>
          <a:xfrm>
            <a:off x="2165686" y="384605"/>
            <a:ext cx="8993663" cy="67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533" dirty="0"/>
              <a:t>P</a:t>
            </a:r>
            <a:r>
              <a:rPr lang="en" sz="4533" dirty="0"/>
              <a:t>residen Republik Indonesia</a:t>
            </a:r>
            <a:endParaRPr sz="4533"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3415229" y="727113"/>
            <a:ext cx="8295701" cy="55826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</a:pPr>
            <a:r>
              <a:rPr lang="en-US" sz="2800" b="1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Visi 2045:</a:t>
            </a:r>
          </a:p>
          <a:p>
            <a:pPr indent="-4572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Keluar dari jebakan kelas menengah</a:t>
            </a:r>
          </a:p>
          <a:p>
            <a:pPr indent="-4572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Pendapatan per kapita 27jt/bulan atau 320jt/tahun</a:t>
            </a:r>
          </a:p>
          <a:p>
            <a:pPr indent="-4572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PDB Indonesia 7T USD, Indonesia masuk 5 besar ekonomi dunia</a:t>
            </a:r>
          </a:p>
          <a:p>
            <a:pPr marL="211656" indent="0">
              <a:spcBef>
                <a:spcPts val="0"/>
              </a:spcBef>
              <a:spcAft>
                <a:spcPts val="600"/>
              </a:spcAft>
              <a:buSzPts val="1100"/>
            </a:pPr>
            <a:endParaRPr lang="en-US" sz="2800" noProof="1">
              <a:solidFill>
                <a:srgbClr val="C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ts val="1100"/>
              <a:buFont typeface="Wingdings" panose="05000000000000000000" pitchFamily="2" charset="2"/>
              <a:buChar char="v"/>
            </a:pPr>
            <a:r>
              <a:rPr lang="en-US" sz="2800" b="1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Produktivitas, Inovasi, Mendobrak rutinitas</a:t>
            </a:r>
          </a:p>
          <a:p>
            <a:pPr>
              <a:spcBef>
                <a:spcPts val="0"/>
              </a:spcBef>
              <a:spcAft>
                <a:spcPts val="600"/>
              </a:spcAft>
              <a:buSzPts val="1100"/>
              <a:buFont typeface="Wingdings" panose="05000000000000000000" pitchFamily="2" charset="2"/>
              <a:buChar char="v"/>
            </a:pPr>
            <a:r>
              <a:rPr lang="en-US" sz="2800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Optimalisasi </a:t>
            </a:r>
            <a:r>
              <a:rPr 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Light"/>
                <a:ea typeface="Dosis ExtraLight"/>
                <a:cs typeface="Dosis ExtraLight"/>
                <a:sym typeface="Dosis ExtraLight"/>
              </a:rPr>
              <a:t>BONUS DEMOGRAFI </a:t>
            </a:r>
            <a:r>
              <a:rPr lang="en-US" sz="2800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– membangun SDM unggul ditopang ekosistem politik dan ekonomi yg kondusif</a:t>
            </a:r>
          </a:p>
          <a:p>
            <a:pPr>
              <a:spcBef>
                <a:spcPts val="400"/>
              </a:spcBef>
              <a:buSzPts val="1100"/>
              <a:buFont typeface="Wingdings" panose="05000000000000000000" pitchFamily="2" charset="2"/>
              <a:buChar char="v"/>
            </a:pPr>
            <a:endParaRPr lang="en-US" sz="1333" noProof="1">
              <a:solidFill>
                <a:srgbClr val="C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211656" indent="0" algn="ctr">
              <a:spcBef>
                <a:spcPts val="400"/>
              </a:spcBef>
              <a:buSzPts val="1100"/>
            </a:pPr>
            <a:r>
              <a:rPr lang="en-US" i="1" noProof="1">
                <a:solidFill>
                  <a:srgbClr val="C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(Pidato Pelantikan 20 Oktober 2019)</a:t>
            </a:r>
          </a:p>
        </p:txBody>
      </p:sp>
      <p:pic>
        <p:nvPicPr>
          <p:cNvPr id="4" name="Picture 2" descr="Hasil gambar untuk jokowi vector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6285" r="-509" b="7540"/>
          <a:stretch/>
        </p:blipFill>
        <p:spPr bwMode="auto">
          <a:xfrm>
            <a:off x="267050" y="1487571"/>
            <a:ext cx="3260145" cy="2930052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82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4381" y="1564395"/>
            <a:ext cx="3711523" cy="353043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Squada One" panose="020B0604020202020204" charset="0"/>
              </a:rPr>
              <a:t>RENCANA KERJA </a:t>
            </a:r>
            <a:br>
              <a:rPr lang="en-US" sz="4000" b="1" dirty="0">
                <a:solidFill>
                  <a:schemeClr val="accent3"/>
                </a:solidFill>
                <a:latin typeface="Squada One" panose="020B0604020202020204" charset="0"/>
              </a:rPr>
            </a:br>
            <a:r>
              <a:rPr lang="en-US" sz="4000" b="1" dirty="0">
                <a:solidFill>
                  <a:schemeClr val="accent3"/>
                </a:solidFill>
                <a:latin typeface="Squada One" panose="020B0604020202020204" charset="0"/>
              </a:rPr>
              <a:t>PEMERINTAH RI</a:t>
            </a:r>
            <a:br>
              <a:rPr lang="en-US" sz="4000" b="1" dirty="0">
                <a:solidFill>
                  <a:schemeClr val="accent3"/>
                </a:solidFill>
                <a:latin typeface="Squada One" panose="020B0604020202020204" charset="0"/>
              </a:rPr>
            </a:br>
            <a:r>
              <a:rPr lang="en-US" sz="4000" b="1" dirty="0">
                <a:solidFill>
                  <a:schemeClr val="accent3"/>
                </a:solidFill>
                <a:latin typeface="Squada One" panose="020B0604020202020204" charset="0"/>
              </a:rPr>
              <a:t>2019 - 2024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5A844F58-A0F7-403F-A81B-D83C7F74D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237755"/>
              </p:ext>
            </p:extLst>
          </p:nvPr>
        </p:nvGraphicFramePr>
        <p:xfrm>
          <a:off x="2456761" y="374573"/>
          <a:ext cx="10344841" cy="623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427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267" y="228939"/>
            <a:ext cx="11277600" cy="1091353"/>
          </a:xfrm>
          <a:custGeom>
            <a:avLst/>
            <a:gdLst/>
            <a:ahLst/>
            <a:cxnLst/>
            <a:rect l="l" t="t" r="r" b="b"/>
            <a:pathLst>
              <a:path w="7964805" h="818515">
                <a:moveTo>
                  <a:pt x="7828026" y="0"/>
                </a:moveTo>
                <a:lnTo>
                  <a:pt x="136398" y="0"/>
                </a:lnTo>
                <a:lnTo>
                  <a:pt x="93283" y="6955"/>
                </a:lnTo>
                <a:lnTo>
                  <a:pt x="55840" y="26322"/>
                </a:lnTo>
                <a:lnTo>
                  <a:pt x="26315" y="55851"/>
                </a:lnTo>
                <a:lnTo>
                  <a:pt x="6953" y="93293"/>
                </a:lnTo>
                <a:lnTo>
                  <a:pt x="0" y="136398"/>
                </a:lnTo>
                <a:lnTo>
                  <a:pt x="0" y="681990"/>
                </a:lnTo>
                <a:lnTo>
                  <a:pt x="6953" y="725094"/>
                </a:lnTo>
                <a:lnTo>
                  <a:pt x="26315" y="762536"/>
                </a:lnTo>
                <a:lnTo>
                  <a:pt x="55840" y="792065"/>
                </a:lnTo>
                <a:lnTo>
                  <a:pt x="93283" y="811432"/>
                </a:lnTo>
                <a:lnTo>
                  <a:pt x="136398" y="818388"/>
                </a:lnTo>
                <a:lnTo>
                  <a:pt x="7828026" y="818388"/>
                </a:lnTo>
                <a:lnTo>
                  <a:pt x="7871130" y="811432"/>
                </a:lnTo>
                <a:lnTo>
                  <a:pt x="7908572" y="792065"/>
                </a:lnTo>
                <a:lnTo>
                  <a:pt x="7938101" y="762536"/>
                </a:lnTo>
                <a:lnTo>
                  <a:pt x="7957468" y="725094"/>
                </a:lnTo>
                <a:lnTo>
                  <a:pt x="7964424" y="681990"/>
                </a:lnTo>
                <a:lnTo>
                  <a:pt x="7964424" y="136398"/>
                </a:lnTo>
                <a:lnTo>
                  <a:pt x="7957468" y="93293"/>
                </a:lnTo>
                <a:lnTo>
                  <a:pt x="7938101" y="55851"/>
                </a:lnTo>
                <a:lnTo>
                  <a:pt x="7908572" y="26322"/>
                </a:lnTo>
                <a:lnTo>
                  <a:pt x="7871130" y="6955"/>
                </a:lnTo>
                <a:lnTo>
                  <a:pt x="7828026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133" y="245874"/>
            <a:ext cx="11243733" cy="1091353"/>
          </a:xfrm>
          <a:custGeom>
            <a:avLst/>
            <a:gdLst/>
            <a:ahLst/>
            <a:cxnLst/>
            <a:rect l="l" t="t" r="r" b="b"/>
            <a:pathLst>
              <a:path w="7964805" h="818515">
                <a:moveTo>
                  <a:pt x="0" y="136398"/>
                </a:moveTo>
                <a:lnTo>
                  <a:pt x="6953" y="93293"/>
                </a:lnTo>
                <a:lnTo>
                  <a:pt x="26315" y="55851"/>
                </a:lnTo>
                <a:lnTo>
                  <a:pt x="55840" y="26322"/>
                </a:lnTo>
                <a:lnTo>
                  <a:pt x="93283" y="6955"/>
                </a:lnTo>
                <a:lnTo>
                  <a:pt x="136398" y="0"/>
                </a:lnTo>
                <a:lnTo>
                  <a:pt x="7828026" y="0"/>
                </a:lnTo>
                <a:lnTo>
                  <a:pt x="7871130" y="6955"/>
                </a:lnTo>
                <a:lnTo>
                  <a:pt x="7908572" y="26322"/>
                </a:lnTo>
                <a:lnTo>
                  <a:pt x="7938101" y="55851"/>
                </a:lnTo>
                <a:lnTo>
                  <a:pt x="7957468" y="93293"/>
                </a:lnTo>
                <a:lnTo>
                  <a:pt x="7964424" y="136398"/>
                </a:lnTo>
                <a:lnTo>
                  <a:pt x="7964424" y="681990"/>
                </a:lnTo>
                <a:lnTo>
                  <a:pt x="7957468" y="725094"/>
                </a:lnTo>
                <a:lnTo>
                  <a:pt x="7938101" y="762536"/>
                </a:lnTo>
                <a:lnTo>
                  <a:pt x="7908572" y="792065"/>
                </a:lnTo>
                <a:lnTo>
                  <a:pt x="7871130" y="811432"/>
                </a:lnTo>
                <a:lnTo>
                  <a:pt x="7828026" y="818388"/>
                </a:lnTo>
                <a:lnTo>
                  <a:pt x="136398" y="818388"/>
                </a:lnTo>
                <a:lnTo>
                  <a:pt x="93283" y="811432"/>
                </a:lnTo>
                <a:lnTo>
                  <a:pt x="55840" y="792065"/>
                </a:lnTo>
                <a:lnTo>
                  <a:pt x="26315" y="762536"/>
                </a:lnTo>
                <a:lnTo>
                  <a:pt x="6953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9143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0512" y="247326"/>
            <a:ext cx="11021399" cy="1014807"/>
          </a:xfrm>
          <a:prstGeom prst="rect">
            <a:avLst/>
          </a:prstGeom>
        </p:spPr>
        <p:txBody>
          <a:bodyPr spcFirstLastPara="1" vert="horz" wrap="square" lIns="0" tIns="16933" rIns="0" bIns="0" rtlCol="0" anchor="ctr" anchorCtr="0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US" sz="3200" spc="-220" dirty="0">
                <a:solidFill>
                  <a:srgbClr val="000000"/>
                </a:solidFill>
              </a:rPr>
              <a:t>PRIORITAS KEBIJAKAN POLITIK LUAR NEGERI INDONESIA</a:t>
            </a:r>
            <a:br>
              <a:rPr lang="en-US" sz="3200" spc="-220" dirty="0">
                <a:solidFill>
                  <a:srgbClr val="000000"/>
                </a:solidFill>
              </a:rPr>
            </a:br>
            <a:r>
              <a:rPr lang="en-US" sz="3200" spc="-220" dirty="0">
                <a:solidFill>
                  <a:srgbClr val="000000"/>
                </a:solidFill>
              </a:rPr>
              <a:t>4 + 1  </a:t>
            </a:r>
            <a:endParaRPr lang="en-US" sz="3200" dirty="0"/>
          </a:p>
        </p:txBody>
      </p:sp>
      <p:sp>
        <p:nvSpPr>
          <p:cNvPr id="7" name="object 7"/>
          <p:cNvSpPr/>
          <p:nvPr/>
        </p:nvSpPr>
        <p:spPr>
          <a:xfrm>
            <a:off x="540512" y="5065778"/>
            <a:ext cx="11293856" cy="1184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6321" y="5224002"/>
            <a:ext cx="1051898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233" algn="ctr" defTabSz="1219170">
              <a:spcBef>
                <a:spcPts val="140"/>
              </a:spcBef>
              <a:buClr>
                <a:srgbClr val="000000"/>
              </a:buClr>
            </a:pPr>
            <a:r>
              <a:rPr lang="en-US" sz="2667" b="1" kern="0" noProof="1">
                <a:solidFill>
                  <a:srgbClr val="2D2100"/>
                </a:solidFill>
                <a:latin typeface="Arial"/>
                <a:cs typeface="Arial"/>
                <a:sym typeface="Arial"/>
              </a:rPr>
              <a:t>+1</a:t>
            </a:r>
            <a:endParaRPr lang="en-US" sz="2667" kern="0" noProof="1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667" b="1" kern="0" spc="-7" noProof="1">
                <a:solidFill>
                  <a:srgbClr val="EEEEEE"/>
                </a:solidFill>
                <a:latin typeface="Arial"/>
                <a:cs typeface="Arial"/>
                <a:sym typeface="Arial"/>
              </a:rPr>
              <a:t>Reformasi birokrasi untuk memperkuat infrastruktur diplomasi </a:t>
            </a:r>
            <a:endParaRPr lang="en-US" sz="2667" kern="0" noProof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903" y="1963929"/>
            <a:ext cx="2245360" cy="2853267"/>
          </a:xfrm>
          <a:custGeom>
            <a:avLst/>
            <a:gdLst/>
            <a:ahLst/>
            <a:cxnLst/>
            <a:rect l="l" t="t" r="r" b="b"/>
            <a:pathLst>
              <a:path w="1684020" h="2139950">
                <a:moveTo>
                  <a:pt x="1403350" y="0"/>
                </a:moveTo>
                <a:lnTo>
                  <a:pt x="280670" y="0"/>
                </a:lnTo>
                <a:lnTo>
                  <a:pt x="235145" y="3671"/>
                </a:lnTo>
                <a:lnTo>
                  <a:pt x="191958" y="14303"/>
                </a:lnTo>
                <a:lnTo>
                  <a:pt x="151688" y="31317"/>
                </a:lnTo>
                <a:lnTo>
                  <a:pt x="114912" y="54136"/>
                </a:lnTo>
                <a:lnTo>
                  <a:pt x="82208" y="82184"/>
                </a:lnTo>
                <a:lnTo>
                  <a:pt x="54154" y="114885"/>
                </a:lnTo>
                <a:lnTo>
                  <a:pt x="31329" y="151660"/>
                </a:lnTo>
                <a:lnTo>
                  <a:pt x="14309" y="191934"/>
                </a:lnTo>
                <a:lnTo>
                  <a:pt x="3673" y="235129"/>
                </a:lnTo>
                <a:lnTo>
                  <a:pt x="0" y="280669"/>
                </a:lnTo>
                <a:lnTo>
                  <a:pt x="0" y="1859026"/>
                </a:lnTo>
                <a:lnTo>
                  <a:pt x="3673" y="1904566"/>
                </a:lnTo>
                <a:lnTo>
                  <a:pt x="14309" y="1947761"/>
                </a:lnTo>
                <a:lnTo>
                  <a:pt x="31329" y="1988035"/>
                </a:lnTo>
                <a:lnTo>
                  <a:pt x="54154" y="2024810"/>
                </a:lnTo>
                <a:lnTo>
                  <a:pt x="82208" y="2057511"/>
                </a:lnTo>
                <a:lnTo>
                  <a:pt x="114912" y="2085559"/>
                </a:lnTo>
                <a:lnTo>
                  <a:pt x="151688" y="2108378"/>
                </a:lnTo>
                <a:lnTo>
                  <a:pt x="191958" y="2125392"/>
                </a:lnTo>
                <a:lnTo>
                  <a:pt x="235145" y="2136024"/>
                </a:lnTo>
                <a:lnTo>
                  <a:pt x="280670" y="2139695"/>
                </a:lnTo>
                <a:lnTo>
                  <a:pt x="1403350" y="2139695"/>
                </a:lnTo>
                <a:lnTo>
                  <a:pt x="1448890" y="2136024"/>
                </a:lnTo>
                <a:lnTo>
                  <a:pt x="1492085" y="2125392"/>
                </a:lnTo>
                <a:lnTo>
                  <a:pt x="1532359" y="2108378"/>
                </a:lnTo>
                <a:lnTo>
                  <a:pt x="1569134" y="2085559"/>
                </a:lnTo>
                <a:lnTo>
                  <a:pt x="1601835" y="2057511"/>
                </a:lnTo>
                <a:lnTo>
                  <a:pt x="1629883" y="2024810"/>
                </a:lnTo>
                <a:lnTo>
                  <a:pt x="1652702" y="1988035"/>
                </a:lnTo>
                <a:lnTo>
                  <a:pt x="1669716" y="1947761"/>
                </a:lnTo>
                <a:lnTo>
                  <a:pt x="1680348" y="1904566"/>
                </a:lnTo>
                <a:lnTo>
                  <a:pt x="1684020" y="1859026"/>
                </a:lnTo>
                <a:lnTo>
                  <a:pt x="1684020" y="280669"/>
                </a:lnTo>
                <a:lnTo>
                  <a:pt x="1680348" y="235129"/>
                </a:lnTo>
                <a:lnTo>
                  <a:pt x="1669716" y="191934"/>
                </a:lnTo>
                <a:lnTo>
                  <a:pt x="1652702" y="151660"/>
                </a:lnTo>
                <a:lnTo>
                  <a:pt x="1629883" y="114885"/>
                </a:lnTo>
                <a:lnTo>
                  <a:pt x="1601835" y="82184"/>
                </a:lnTo>
                <a:lnTo>
                  <a:pt x="1569134" y="54136"/>
                </a:lnTo>
                <a:lnTo>
                  <a:pt x="1532359" y="31317"/>
                </a:lnTo>
                <a:lnTo>
                  <a:pt x="1492085" y="14303"/>
                </a:lnTo>
                <a:lnTo>
                  <a:pt x="1448890" y="3671"/>
                </a:lnTo>
                <a:lnTo>
                  <a:pt x="1403350" y="0"/>
                </a:lnTo>
                <a:close/>
              </a:path>
            </a:pathLst>
          </a:custGeom>
          <a:solidFill>
            <a:srgbClr val="F0C231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903" y="1963929"/>
            <a:ext cx="2245360" cy="2853267"/>
          </a:xfrm>
          <a:custGeom>
            <a:avLst/>
            <a:gdLst/>
            <a:ahLst/>
            <a:cxnLst/>
            <a:rect l="l" t="t" r="r" b="b"/>
            <a:pathLst>
              <a:path w="1684020" h="2139950">
                <a:moveTo>
                  <a:pt x="0" y="280669"/>
                </a:moveTo>
                <a:lnTo>
                  <a:pt x="3673" y="235129"/>
                </a:lnTo>
                <a:lnTo>
                  <a:pt x="14309" y="191934"/>
                </a:lnTo>
                <a:lnTo>
                  <a:pt x="31329" y="151660"/>
                </a:lnTo>
                <a:lnTo>
                  <a:pt x="54154" y="114885"/>
                </a:lnTo>
                <a:lnTo>
                  <a:pt x="82208" y="82184"/>
                </a:lnTo>
                <a:lnTo>
                  <a:pt x="114912" y="54136"/>
                </a:lnTo>
                <a:lnTo>
                  <a:pt x="151688" y="31317"/>
                </a:lnTo>
                <a:lnTo>
                  <a:pt x="191958" y="14303"/>
                </a:lnTo>
                <a:lnTo>
                  <a:pt x="235145" y="3671"/>
                </a:lnTo>
                <a:lnTo>
                  <a:pt x="280670" y="0"/>
                </a:lnTo>
                <a:lnTo>
                  <a:pt x="1403350" y="0"/>
                </a:lnTo>
                <a:lnTo>
                  <a:pt x="1448890" y="3671"/>
                </a:lnTo>
                <a:lnTo>
                  <a:pt x="1492085" y="14303"/>
                </a:lnTo>
                <a:lnTo>
                  <a:pt x="1532359" y="31317"/>
                </a:lnTo>
                <a:lnTo>
                  <a:pt x="1569134" y="54136"/>
                </a:lnTo>
                <a:lnTo>
                  <a:pt x="1601835" y="82184"/>
                </a:lnTo>
                <a:lnTo>
                  <a:pt x="1629883" y="114885"/>
                </a:lnTo>
                <a:lnTo>
                  <a:pt x="1652702" y="151660"/>
                </a:lnTo>
                <a:lnTo>
                  <a:pt x="1669716" y="191934"/>
                </a:lnTo>
                <a:lnTo>
                  <a:pt x="1680348" y="235129"/>
                </a:lnTo>
                <a:lnTo>
                  <a:pt x="1684020" y="280669"/>
                </a:lnTo>
                <a:lnTo>
                  <a:pt x="1684020" y="1859026"/>
                </a:lnTo>
                <a:lnTo>
                  <a:pt x="1680348" y="1904566"/>
                </a:lnTo>
                <a:lnTo>
                  <a:pt x="1669716" y="1947761"/>
                </a:lnTo>
                <a:lnTo>
                  <a:pt x="1652702" y="1988035"/>
                </a:lnTo>
                <a:lnTo>
                  <a:pt x="1629883" y="2024810"/>
                </a:lnTo>
                <a:lnTo>
                  <a:pt x="1601835" y="2057511"/>
                </a:lnTo>
                <a:lnTo>
                  <a:pt x="1569134" y="2085559"/>
                </a:lnTo>
                <a:lnTo>
                  <a:pt x="1532359" y="2108378"/>
                </a:lnTo>
                <a:lnTo>
                  <a:pt x="1492085" y="2125392"/>
                </a:lnTo>
                <a:lnTo>
                  <a:pt x="1448890" y="2136024"/>
                </a:lnTo>
                <a:lnTo>
                  <a:pt x="1403350" y="2139695"/>
                </a:lnTo>
                <a:lnTo>
                  <a:pt x="280670" y="2139695"/>
                </a:lnTo>
                <a:lnTo>
                  <a:pt x="235145" y="2136024"/>
                </a:lnTo>
                <a:lnTo>
                  <a:pt x="191958" y="2125392"/>
                </a:lnTo>
                <a:lnTo>
                  <a:pt x="151688" y="2108378"/>
                </a:lnTo>
                <a:lnTo>
                  <a:pt x="114912" y="2085559"/>
                </a:lnTo>
                <a:lnTo>
                  <a:pt x="82208" y="2057511"/>
                </a:lnTo>
                <a:lnTo>
                  <a:pt x="54154" y="2024810"/>
                </a:lnTo>
                <a:lnTo>
                  <a:pt x="31329" y="1988035"/>
                </a:lnTo>
                <a:lnTo>
                  <a:pt x="14309" y="1947761"/>
                </a:lnTo>
                <a:lnTo>
                  <a:pt x="3673" y="1904566"/>
                </a:lnTo>
                <a:lnTo>
                  <a:pt x="0" y="1859026"/>
                </a:lnTo>
                <a:lnTo>
                  <a:pt x="0" y="280669"/>
                </a:lnTo>
                <a:close/>
              </a:path>
            </a:pathLst>
          </a:custGeom>
          <a:ln w="25908">
            <a:solidFill>
              <a:srgbClr val="B08E21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333" y="2628823"/>
            <a:ext cx="2081784" cy="1406561"/>
          </a:xfrm>
          <a:prstGeom prst="rect">
            <a:avLst/>
          </a:prstGeom>
        </p:spPr>
        <p:txBody>
          <a:bodyPr vert="horz" wrap="square" lIns="0" tIns="97367" rIns="0" bIns="0" rtlCol="0">
            <a:spAutoFit/>
          </a:bodyPr>
          <a:lstStyle/>
          <a:p>
            <a:pPr marL="16933" defTabSz="1219170">
              <a:spcBef>
                <a:spcPts val="767"/>
              </a:spcBef>
              <a:buClr>
                <a:srgbClr val="000000"/>
              </a:buClr>
            </a:pPr>
            <a:r>
              <a:rPr lang="en-US" sz="2667" b="1" kern="0" noProof="1">
                <a:latin typeface="Arial"/>
                <a:cs typeface="Arial"/>
                <a:sym typeface="Arial"/>
              </a:rPr>
              <a:t>1</a:t>
            </a:r>
            <a:endParaRPr lang="en-US" sz="2667" kern="0" noProof="1">
              <a:latin typeface="Arial"/>
              <a:cs typeface="Arial"/>
              <a:sym typeface="Arial"/>
            </a:endParaRPr>
          </a:p>
          <a:p>
            <a:pPr marL="16933" marR="6773" defTabSz="1219170">
              <a:spcBef>
                <a:spcPts val="640"/>
              </a:spcBef>
              <a:buClr>
                <a:srgbClr val="000000"/>
              </a:buClr>
            </a:pPr>
            <a:r>
              <a:rPr lang="en-US" sz="2667" b="1" kern="0" noProof="1">
                <a:latin typeface="Arial"/>
                <a:cs typeface="Arial"/>
                <a:sym typeface="Arial"/>
              </a:rPr>
              <a:t>Diplomasi ekonomi</a:t>
            </a:r>
          </a:p>
        </p:txBody>
      </p:sp>
      <p:sp>
        <p:nvSpPr>
          <p:cNvPr id="12" name="object 12"/>
          <p:cNvSpPr/>
          <p:nvPr/>
        </p:nvSpPr>
        <p:spPr>
          <a:xfrm>
            <a:off x="2512397" y="1963929"/>
            <a:ext cx="3106928" cy="2887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lang="en-US" sz="2400" kern="0" noProof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43368" y="2609341"/>
            <a:ext cx="2235200" cy="1407415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16933" defTabSz="1219170">
              <a:spcBef>
                <a:spcPts val="773"/>
              </a:spcBef>
              <a:buClr>
                <a:srgbClr val="000000"/>
              </a:buClr>
            </a:pPr>
            <a:r>
              <a:rPr lang="en-US" sz="2667" b="1" kern="0" noProof="1">
                <a:latin typeface="Arial"/>
                <a:cs typeface="Arial"/>
                <a:sym typeface="Arial"/>
              </a:rPr>
              <a:t>2</a:t>
            </a:r>
            <a:endParaRPr lang="en-US" sz="2667" kern="0" noProof="1">
              <a:latin typeface="Arial"/>
              <a:cs typeface="Arial"/>
              <a:sym typeface="Arial"/>
            </a:endParaRPr>
          </a:p>
          <a:p>
            <a:pPr marL="16933" marR="6773" defTabSz="1219170">
              <a:spcBef>
                <a:spcPts val="640"/>
              </a:spcBef>
              <a:buClr>
                <a:srgbClr val="000000"/>
              </a:buClr>
            </a:pPr>
            <a:r>
              <a:rPr lang="en-US" sz="2667" b="1" kern="0" noProof="1">
                <a:latin typeface="Arial"/>
                <a:cs typeface="Arial"/>
                <a:sym typeface="Arial"/>
              </a:rPr>
              <a:t>Perlindungan WNI</a:t>
            </a:r>
            <a:endParaRPr lang="en-US" sz="2667" kern="0" noProof="1">
              <a:latin typeface="Arial"/>
              <a:cs typeface="Arial"/>
              <a:sym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5002" y="1949704"/>
            <a:ext cx="3072553" cy="2853267"/>
          </a:xfrm>
          <a:custGeom>
            <a:avLst/>
            <a:gdLst/>
            <a:ahLst/>
            <a:cxnLst/>
            <a:rect l="l" t="t" r="r" b="b"/>
            <a:pathLst>
              <a:path w="2304415" h="2139950">
                <a:moveTo>
                  <a:pt x="1947672" y="0"/>
                </a:moveTo>
                <a:lnTo>
                  <a:pt x="356615" y="0"/>
                </a:lnTo>
                <a:lnTo>
                  <a:pt x="308220" y="3255"/>
                </a:lnTo>
                <a:lnTo>
                  <a:pt x="261805" y="12737"/>
                </a:lnTo>
                <a:lnTo>
                  <a:pt x="217795" y="28021"/>
                </a:lnTo>
                <a:lnTo>
                  <a:pt x="176614" y="48683"/>
                </a:lnTo>
                <a:lnTo>
                  <a:pt x="138688" y="74298"/>
                </a:lnTo>
                <a:lnTo>
                  <a:pt x="104441" y="104441"/>
                </a:lnTo>
                <a:lnTo>
                  <a:pt x="74298" y="138688"/>
                </a:lnTo>
                <a:lnTo>
                  <a:pt x="48683" y="176614"/>
                </a:lnTo>
                <a:lnTo>
                  <a:pt x="28021" y="217795"/>
                </a:lnTo>
                <a:lnTo>
                  <a:pt x="12737" y="261805"/>
                </a:lnTo>
                <a:lnTo>
                  <a:pt x="3255" y="308220"/>
                </a:lnTo>
                <a:lnTo>
                  <a:pt x="0" y="356616"/>
                </a:lnTo>
                <a:lnTo>
                  <a:pt x="0" y="1783080"/>
                </a:lnTo>
                <a:lnTo>
                  <a:pt x="3255" y="1831475"/>
                </a:lnTo>
                <a:lnTo>
                  <a:pt x="12737" y="1877890"/>
                </a:lnTo>
                <a:lnTo>
                  <a:pt x="28021" y="1921900"/>
                </a:lnTo>
                <a:lnTo>
                  <a:pt x="48683" y="1963081"/>
                </a:lnTo>
                <a:lnTo>
                  <a:pt x="74298" y="2001007"/>
                </a:lnTo>
                <a:lnTo>
                  <a:pt x="104441" y="2035254"/>
                </a:lnTo>
                <a:lnTo>
                  <a:pt x="138688" y="2065397"/>
                </a:lnTo>
                <a:lnTo>
                  <a:pt x="176614" y="2091012"/>
                </a:lnTo>
                <a:lnTo>
                  <a:pt x="217795" y="2111674"/>
                </a:lnTo>
                <a:lnTo>
                  <a:pt x="261805" y="2126958"/>
                </a:lnTo>
                <a:lnTo>
                  <a:pt x="308220" y="2136440"/>
                </a:lnTo>
                <a:lnTo>
                  <a:pt x="356615" y="2139696"/>
                </a:lnTo>
                <a:lnTo>
                  <a:pt x="1947672" y="2139696"/>
                </a:lnTo>
                <a:lnTo>
                  <a:pt x="1996067" y="2136440"/>
                </a:lnTo>
                <a:lnTo>
                  <a:pt x="2042482" y="2126958"/>
                </a:lnTo>
                <a:lnTo>
                  <a:pt x="2086492" y="2111674"/>
                </a:lnTo>
                <a:lnTo>
                  <a:pt x="2127673" y="2091012"/>
                </a:lnTo>
                <a:lnTo>
                  <a:pt x="2165599" y="2065397"/>
                </a:lnTo>
                <a:lnTo>
                  <a:pt x="2199846" y="2035254"/>
                </a:lnTo>
                <a:lnTo>
                  <a:pt x="2229989" y="2001007"/>
                </a:lnTo>
                <a:lnTo>
                  <a:pt x="2255604" y="1963081"/>
                </a:lnTo>
                <a:lnTo>
                  <a:pt x="2276266" y="1921900"/>
                </a:lnTo>
                <a:lnTo>
                  <a:pt x="2291550" y="1877890"/>
                </a:lnTo>
                <a:lnTo>
                  <a:pt x="2301032" y="1831475"/>
                </a:lnTo>
                <a:lnTo>
                  <a:pt x="2304288" y="1783080"/>
                </a:lnTo>
                <a:lnTo>
                  <a:pt x="2304288" y="356616"/>
                </a:lnTo>
                <a:lnTo>
                  <a:pt x="2301032" y="308220"/>
                </a:lnTo>
                <a:lnTo>
                  <a:pt x="2291550" y="261805"/>
                </a:lnTo>
                <a:lnTo>
                  <a:pt x="2276266" y="217795"/>
                </a:lnTo>
                <a:lnTo>
                  <a:pt x="2255604" y="176614"/>
                </a:lnTo>
                <a:lnTo>
                  <a:pt x="2229989" y="138688"/>
                </a:lnTo>
                <a:lnTo>
                  <a:pt x="2199846" y="104441"/>
                </a:lnTo>
                <a:lnTo>
                  <a:pt x="2165599" y="74298"/>
                </a:lnTo>
                <a:lnTo>
                  <a:pt x="2127673" y="48683"/>
                </a:lnTo>
                <a:lnTo>
                  <a:pt x="2086492" y="28021"/>
                </a:lnTo>
                <a:lnTo>
                  <a:pt x="2042482" y="12737"/>
                </a:lnTo>
                <a:lnTo>
                  <a:pt x="1996067" y="3255"/>
                </a:lnTo>
                <a:lnTo>
                  <a:pt x="1947672" y="0"/>
                </a:lnTo>
                <a:close/>
              </a:path>
            </a:pathLst>
          </a:custGeom>
          <a:solidFill>
            <a:srgbClr val="FF6699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lang="en-US" sz="2400" kern="0" noProof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2" y="1949704"/>
            <a:ext cx="3072553" cy="2853267"/>
          </a:xfrm>
          <a:custGeom>
            <a:avLst/>
            <a:gdLst/>
            <a:ahLst/>
            <a:cxnLst/>
            <a:rect l="l" t="t" r="r" b="b"/>
            <a:pathLst>
              <a:path w="2304415" h="2139950">
                <a:moveTo>
                  <a:pt x="0" y="356616"/>
                </a:moveTo>
                <a:lnTo>
                  <a:pt x="3255" y="308220"/>
                </a:lnTo>
                <a:lnTo>
                  <a:pt x="12737" y="261805"/>
                </a:lnTo>
                <a:lnTo>
                  <a:pt x="28021" y="217795"/>
                </a:lnTo>
                <a:lnTo>
                  <a:pt x="48683" y="176614"/>
                </a:lnTo>
                <a:lnTo>
                  <a:pt x="74298" y="138688"/>
                </a:lnTo>
                <a:lnTo>
                  <a:pt x="104441" y="104441"/>
                </a:lnTo>
                <a:lnTo>
                  <a:pt x="138688" y="74298"/>
                </a:lnTo>
                <a:lnTo>
                  <a:pt x="176614" y="48683"/>
                </a:lnTo>
                <a:lnTo>
                  <a:pt x="217795" y="28021"/>
                </a:lnTo>
                <a:lnTo>
                  <a:pt x="261805" y="12737"/>
                </a:lnTo>
                <a:lnTo>
                  <a:pt x="308220" y="3255"/>
                </a:lnTo>
                <a:lnTo>
                  <a:pt x="356615" y="0"/>
                </a:lnTo>
                <a:lnTo>
                  <a:pt x="1947672" y="0"/>
                </a:lnTo>
                <a:lnTo>
                  <a:pt x="1996067" y="3255"/>
                </a:lnTo>
                <a:lnTo>
                  <a:pt x="2042482" y="12737"/>
                </a:lnTo>
                <a:lnTo>
                  <a:pt x="2086492" y="28021"/>
                </a:lnTo>
                <a:lnTo>
                  <a:pt x="2127673" y="48683"/>
                </a:lnTo>
                <a:lnTo>
                  <a:pt x="2165599" y="74298"/>
                </a:lnTo>
                <a:lnTo>
                  <a:pt x="2199846" y="104441"/>
                </a:lnTo>
                <a:lnTo>
                  <a:pt x="2229989" y="138688"/>
                </a:lnTo>
                <a:lnTo>
                  <a:pt x="2255604" y="176614"/>
                </a:lnTo>
                <a:lnTo>
                  <a:pt x="2276266" y="217795"/>
                </a:lnTo>
                <a:lnTo>
                  <a:pt x="2291550" y="261805"/>
                </a:lnTo>
                <a:lnTo>
                  <a:pt x="2301032" y="308220"/>
                </a:lnTo>
                <a:lnTo>
                  <a:pt x="2304288" y="356616"/>
                </a:lnTo>
                <a:lnTo>
                  <a:pt x="2304288" y="1783080"/>
                </a:lnTo>
                <a:lnTo>
                  <a:pt x="2301032" y="1831475"/>
                </a:lnTo>
                <a:lnTo>
                  <a:pt x="2291550" y="1877890"/>
                </a:lnTo>
                <a:lnTo>
                  <a:pt x="2276266" y="1921900"/>
                </a:lnTo>
                <a:lnTo>
                  <a:pt x="2255604" y="1963081"/>
                </a:lnTo>
                <a:lnTo>
                  <a:pt x="2229989" y="2001007"/>
                </a:lnTo>
                <a:lnTo>
                  <a:pt x="2199846" y="2035254"/>
                </a:lnTo>
                <a:lnTo>
                  <a:pt x="2165599" y="2065397"/>
                </a:lnTo>
                <a:lnTo>
                  <a:pt x="2127673" y="2091012"/>
                </a:lnTo>
                <a:lnTo>
                  <a:pt x="2086492" y="2111674"/>
                </a:lnTo>
                <a:lnTo>
                  <a:pt x="2042482" y="2126958"/>
                </a:lnTo>
                <a:lnTo>
                  <a:pt x="1996067" y="2136440"/>
                </a:lnTo>
                <a:lnTo>
                  <a:pt x="1947672" y="2139696"/>
                </a:lnTo>
                <a:lnTo>
                  <a:pt x="356615" y="2139696"/>
                </a:lnTo>
                <a:lnTo>
                  <a:pt x="308220" y="2136440"/>
                </a:lnTo>
                <a:lnTo>
                  <a:pt x="261805" y="2126958"/>
                </a:lnTo>
                <a:lnTo>
                  <a:pt x="217795" y="2111674"/>
                </a:lnTo>
                <a:lnTo>
                  <a:pt x="176614" y="2091012"/>
                </a:lnTo>
                <a:lnTo>
                  <a:pt x="138688" y="2065397"/>
                </a:lnTo>
                <a:lnTo>
                  <a:pt x="104441" y="2035254"/>
                </a:lnTo>
                <a:lnTo>
                  <a:pt x="74298" y="2001007"/>
                </a:lnTo>
                <a:lnTo>
                  <a:pt x="48683" y="1963081"/>
                </a:lnTo>
                <a:lnTo>
                  <a:pt x="28021" y="1921900"/>
                </a:lnTo>
                <a:lnTo>
                  <a:pt x="12737" y="1877890"/>
                </a:lnTo>
                <a:lnTo>
                  <a:pt x="3255" y="1831475"/>
                </a:lnTo>
                <a:lnTo>
                  <a:pt x="0" y="1783080"/>
                </a:lnTo>
                <a:lnTo>
                  <a:pt x="0" y="356616"/>
                </a:lnTo>
                <a:close/>
              </a:path>
            </a:pathLst>
          </a:custGeom>
          <a:ln w="25908">
            <a:solidFill>
              <a:srgbClr val="B08E21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9179" y="2211289"/>
            <a:ext cx="2479040" cy="2228281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16933" defTabSz="1219170">
              <a:spcBef>
                <a:spcPts val="773"/>
              </a:spcBef>
              <a:buClr>
                <a:srgbClr val="000000"/>
              </a:buClr>
            </a:pPr>
            <a:r>
              <a:rPr lang="en-US" sz="2667" b="1" kern="0" noProof="1">
                <a:solidFill>
                  <a:srgbClr val="00072D"/>
                </a:solidFill>
                <a:latin typeface="Arial"/>
                <a:cs typeface="Arial"/>
                <a:sym typeface="Arial"/>
              </a:rPr>
              <a:t>3</a:t>
            </a:r>
            <a:endParaRPr lang="en-US" sz="2667" kern="0" noProof="1">
              <a:solidFill>
                <a:srgbClr val="00072D"/>
              </a:solidFill>
              <a:latin typeface="Arial"/>
              <a:cs typeface="Arial"/>
              <a:sym typeface="Arial"/>
            </a:endParaRPr>
          </a:p>
          <a:p>
            <a:pPr marL="16933" marR="6773" defTabSz="1219170">
              <a:spcBef>
                <a:spcPts val="640"/>
              </a:spcBef>
              <a:buClr>
                <a:srgbClr val="000000"/>
              </a:buClr>
            </a:pPr>
            <a:r>
              <a:rPr lang="en-US" sz="2667" b="1" kern="0" noProof="1">
                <a:solidFill>
                  <a:srgbClr val="00072D"/>
                </a:solidFill>
                <a:latin typeface="Arial"/>
                <a:cs typeface="Arial"/>
                <a:sym typeface="Arial"/>
              </a:rPr>
              <a:t>Menjaga kedaulatan dan integritas bangsa</a:t>
            </a:r>
            <a:endParaRPr lang="en-US" sz="2667" kern="0" noProof="1">
              <a:solidFill>
                <a:srgbClr val="00072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61554" y="1936496"/>
            <a:ext cx="3200399" cy="2889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54497" y="2217962"/>
            <a:ext cx="2637708" cy="2228281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16933" defTabSz="1219170">
              <a:spcBef>
                <a:spcPts val="773"/>
              </a:spcBef>
              <a:buClr>
                <a:srgbClr val="000000"/>
              </a:buClr>
            </a:pPr>
            <a:r>
              <a:rPr lang="en-US" sz="2667" b="1" kern="0" noProof="1">
                <a:latin typeface="Arial"/>
                <a:cs typeface="Arial"/>
                <a:sym typeface="Arial"/>
              </a:rPr>
              <a:t>4</a:t>
            </a:r>
            <a:endParaRPr lang="en-US" sz="2667" kern="0" noProof="1">
              <a:latin typeface="Arial"/>
              <a:cs typeface="Arial"/>
              <a:sym typeface="Arial"/>
            </a:endParaRPr>
          </a:p>
          <a:p>
            <a:pPr marL="16933" marR="6773" defTabSz="1219170">
              <a:spcBef>
                <a:spcPts val="645"/>
              </a:spcBef>
              <a:buClr>
                <a:srgbClr val="000000"/>
              </a:buClr>
            </a:pPr>
            <a:r>
              <a:rPr lang="en-US" sz="2667" b="1" kern="0" noProof="1">
                <a:latin typeface="Arial"/>
                <a:cs typeface="Arial"/>
                <a:sym typeface="Arial"/>
              </a:rPr>
              <a:t>Peran di tingkat geopolitik global dan regional</a:t>
            </a:r>
            <a:endParaRPr lang="en-US" sz="2667" kern="0" noProof="1">
              <a:latin typeface="Arial"/>
              <a:cs typeface="Arial"/>
              <a:sym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19539" y="2198624"/>
            <a:ext cx="474133" cy="331893"/>
          </a:xfrm>
          <a:custGeom>
            <a:avLst/>
            <a:gdLst/>
            <a:ahLst/>
            <a:cxnLst/>
            <a:rect l="l" t="t" r="r" b="b"/>
            <a:pathLst>
              <a:path w="355600" h="248919">
                <a:moveTo>
                  <a:pt x="349732" y="0"/>
                </a:moveTo>
                <a:lnTo>
                  <a:pt x="5283" y="0"/>
                </a:lnTo>
                <a:lnTo>
                  <a:pt x="0" y="5334"/>
                </a:lnTo>
                <a:lnTo>
                  <a:pt x="0" y="243078"/>
                </a:lnTo>
                <a:lnTo>
                  <a:pt x="5283" y="248412"/>
                </a:lnTo>
                <a:lnTo>
                  <a:pt x="349732" y="248412"/>
                </a:lnTo>
                <a:lnTo>
                  <a:pt x="355066" y="243078"/>
                </a:lnTo>
                <a:lnTo>
                  <a:pt x="355066" y="238506"/>
                </a:lnTo>
                <a:lnTo>
                  <a:pt x="10960" y="238506"/>
                </a:lnTo>
                <a:lnTo>
                  <a:pt x="10960" y="225679"/>
                </a:lnTo>
                <a:lnTo>
                  <a:pt x="233654" y="225679"/>
                </a:lnTo>
                <a:lnTo>
                  <a:pt x="236321" y="223393"/>
                </a:lnTo>
                <a:lnTo>
                  <a:pt x="236321" y="217297"/>
                </a:lnTo>
                <a:lnTo>
                  <a:pt x="234035" y="214376"/>
                </a:lnTo>
                <a:lnTo>
                  <a:pt x="10960" y="214376"/>
                </a:lnTo>
                <a:lnTo>
                  <a:pt x="10960" y="201422"/>
                </a:lnTo>
                <a:lnTo>
                  <a:pt x="304774" y="201422"/>
                </a:lnTo>
                <a:lnTo>
                  <a:pt x="307822" y="199136"/>
                </a:lnTo>
                <a:lnTo>
                  <a:pt x="307822" y="193167"/>
                </a:lnTo>
                <a:lnTo>
                  <a:pt x="305536" y="190119"/>
                </a:lnTo>
                <a:lnTo>
                  <a:pt x="10960" y="190119"/>
                </a:lnTo>
                <a:lnTo>
                  <a:pt x="10960" y="177165"/>
                </a:lnTo>
                <a:lnTo>
                  <a:pt x="355066" y="177165"/>
                </a:lnTo>
                <a:lnTo>
                  <a:pt x="355066" y="166624"/>
                </a:lnTo>
                <a:lnTo>
                  <a:pt x="10579" y="166624"/>
                </a:lnTo>
                <a:lnTo>
                  <a:pt x="10579" y="11303"/>
                </a:lnTo>
                <a:lnTo>
                  <a:pt x="355066" y="11303"/>
                </a:lnTo>
                <a:lnTo>
                  <a:pt x="355066" y="5334"/>
                </a:lnTo>
                <a:lnTo>
                  <a:pt x="349732" y="0"/>
                </a:lnTo>
                <a:close/>
              </a:path>
              <a:path w="355600" h="248919">
                <a:moveTo>
                  <a:pt x="355066" y="177165"/>
                </a:moveTo>
                <a:lnTo>
                  <a:pt x="344017" y="177165"/>
                </a:lnTo>
                <a:lnTo>
                  <a:pt x="343636" y="190119"/>
                </a:lnTo>
                <a:lnTo>
                  <a:pt x="322935" y="190119"/>
                </a:lnTo>
                <a:lnTo>
                  <a:pt x="319887" y="192786"/>
                </a:lnTo>
                <a:lnTo>
                  <a:pt x="319887" y="199136"/>
                </a:lnTo>
                <a:lnTo>
                  <a:pt x="322554" y="201422"/>
                </a:lnTo>
                <a:lnTo>
                  <a:pt x="343636" y="201422"/>
                </a:lnTo>
                <a:lnTo>
                  <a:pt x="343636" y="214376"/>
                </a:lnTo>
                <a:lnTo>
                  <a:pt x="251434" y="214376"/>
                </a:lnTo>
                <a:lnTo>
                  <a:pt x="248386" y="216662"/>
                </a:lnTo>
                <a:lnTo>
                  <a:pt x="248386" y="223012"/>
                </a:lnTo>
                <a:lnTo>
                  <a:pt x="251053" y="225679"/>
                </a:lnTo>
                <a:lnTo>
                  <a:pt x="343636" y="225679"/>
                </a:lnTo>
                <a:lnTo>
                  <a:pt x="343636" y="238506"/>
                </a:lnTo>
                <a:lnTo>
                  <a:pt x="355066" y="238506"/>
                </a:lnTo>
                <a:lnTo>
                  <a:pt x="355066" y="177165"/>
                </a:lnTo>
                <a:close/>
              </a:path>
              <a:path w="355600" h="248919">
                <a:moveTo>
                  <a:pt x="355066" y="11303"/>
                </a:moveTo>
                <a:lnTo>
                  <a:pt x="343636" y="11303"/>
                </a:lnTo>
                <a:lnTo>
                  <a:pt x="343636" y="166243"/>
                </a:lnTo>
                <a:lnTo>
                  <a:pt x="10960" y="166624"/>
                </a:lnTo>
                <a:lnTo>
                  <a:pt x="355066" y="166624"/>
                </a:lnTo>
                <a:lnTo>
                  <a:pt x="355066" y="11303"/>
                </a:lnTo>
                <a:close/>
              </a:path>
            </a:pathLst>
          </a:custGeom>
          <a:solidFill>
            <a:srgbClr val="647D92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33643" y="2213696"/>
            <a:ext cx="444500" cy="207433"/>
          </a:xfrm>
          <a:custGeom>
            <a:avLst/>
            <a:gdLst/>
            <a:ahLst/>
            <a:cxnLst/>
            <a:rect l="l" t="t" r="r" b="b"/>
            <a:pathLst>
              <a:path w="333375" h="155575">
                <a:moveTo>
                  <a:pt x="332422" y="0"/>
                </a:moveTo>
                <a:lnTo>
                  <a:pt x="333057" y="0"/>
                </a:lnTo>
                <a:lnTo>
                  <a:pt x="333057" y="380"/>
                </a:lnTo>
                <a:lnTo>
                  <a:pt x="333057" y="154939"/>
                </a:lnTo>
                <a:lnTo>
                  <a:pt x="381" y="155320"/>
                </a:lnTo>
                <a:lnTo>
                  <a:pt x="0" y="155320"/>
                </a:lnTo>
                <a:lnTo>
                  <a:pt x="0" y="154939"/>
                </a:lnTo>
                <a:lnTo>
                  <a:pt x="0" y="380"/>
                </a:lnTo>
                <a:lnTo>
                  <a:pt x="0" y="0"/>
                </a:lnTo>
                <a:lnTo>
                  <a:pt x="381" y="0"/>
                </a:lnTo>
                <a:lnTo>
                  <a:pt x="332422" y="0"/>
                </a:lnTo>
                <a:close/>
              </a:path>
            </a:pathLst>
          </a:custGeom>
          <a:ln w="9144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34151" y="2434844"/>
            <a:ext cx="444500" cy="82125"/>
          </a:xfrm>
          <a:custGeom>
            <a:avLst/>
            <a:gdLst/>
            <a:ahLst/>
            <a:cxnLst/>
            <a:rect l="l" t="t" r="r" b="b"/>
            <a:pathLst>
              <a:path w="333375" h="61594">
                <a:moveTo>
                  <a:pt x="333057" y="0"/>
                </a:moveTo>
                <a:lnTo>
                  <a:pt x="332676" y="12953"/>
                </a:lnTo>
                <a:lnTo>
                  <a:pt x="314642" y="12953"/>
                </a:lnTo>
                <a:lnTo>
                  <a:pt x="311975" y="12953"/>
                </a:lnTo>
                <a:lnTo>
                  <a:pt x="308927" y="15620"/>
                </a:lnTo>
                <a:lnTo>
                  <a:pt x="308927" y="18668"/>
                </a:lnTo>
                <a:lnTo>
                  <a:pt x="308927" y="21970"/>
                </a:lnTo>
                <a:lnTo>
                  <a:pt x="311594" y="24256"/>
                </a:lnTo>
                <a:lnTo>
                  <a:pt x="314642" y="24256"/>
                </a:lnTo>
                <a:lnTo>
                  <a:pt x="332676" y="24256"/>
                </a:lnTo>
                <a:lnTo>
                  <a:pt x="332676" y="37211"/>
                </a:lnTo>
                <a:lnTo>
                  <a:pt x="243522" y="37211"/>
                </a:lnTo>
                <a:lnTo>
                  <a:pt x="240474" y="37211"/>
                </a:lnTo>
                <a:lnTo>
                  <a:pt x="237426" y="39496"/>
                </a:lnTo>
                <a:lnTo>
                  <a:pt x="237426" y="42799"/>
                </a:lnTo>
                <a:lnTo>
                  <a:pt x="237426" y="45846"/>
                </a:lnTo>
                <a:lnTo>
                  <a:pt x="240093" y="48513"/>
                </a:lnTo>
                <a:lnTo>
                  <a:pt x="243522" y="48513"/>
                </a:lnTo>
                <a:lnTo>
                  <a:pt x="332676" y="48513"/>
                </a:lnTo>
                <a:lnTo>
                  <a:pt x="332676" y="60959"/>
                </a:lnTo>
                <a:lnTo>
                  <a:pt x="332676" y="61340"/>
                </a:lnTo>
                <a:lnTo>
                  <a:pt x="332422" y="61340"/>
                </a:lnTo>
                <a:lnTo>
                  <a:pt x="381" y="61340"/>
                </a:lnTo>
                <a:lnTo>
                  <a:pt x="0" y="61340"/>
                </a:lnTo>
                <a:lnTo>
                  <a:pt x="0" y="60959"/>
                </a:lnTo>
                <a:lnTo>
                  <a:pt x="0" y="48513"/>
                </a:lnTo>
                <a:lnTo>
                  <a:pt x="219646" y="48513"/>
                </a:lnTo>
                <a:lnTo>
                  <a:pt x="222694" y="48513"/>
                </a:lnTo>
                <a:lnTo>
                  <a:pt x="225361" y="46227"/>
                </a:lnTo>
                <a:lnTo>
                  <a:pt x="225361" y="42799"/>
                </a:lnTo>
                <a:lnTo>
                  <a:pt x="225361" y="40131"/>
                </a:lnTo>
                <a:lnTo>
                  <a:pt x="223075" y="37211"/>
                </a:lnTo>
                <a:lnTo>
                  <a:pt x="219646" y="37211"/>
                </a:lnTo>
                <a:lnTo>
                  <a:pt x="0" y="37211"/>
                </a:lnTo>
                <a:lnTo>
                  <a:pt x="0" y="24256"/>
                </a:lnTo>
                <a:lnTo>
                  <a:pt x="291147" y="24256"/>
                </a:lnTo>
                <a:lnTo>
                  <a:pt x="293814" y="24256"/>
                </a:lnTo>
                <a:lnTo>
                  <a:pt x="296862" y="21970"/>
                </a:lnTo>
                <a:lnTo>
                  <a:pt x="296862" y="18668"/>
                </a:lnTo>
                <a:lnTo>
                  <a:pt x="296862" y="16001"/>
                </a:lnTo>
                <a:lnTo>
                  <a:pt x="294576" y="12953"/>
                </a:lnTo>
                <a:lnTo>
                  <a:pt x="291147" y="12953"/>
                </a:lnTo>
                <a:lnTo>
                  <a:pt x="0" y="12953"/>
                </a:lnTo>
                <a:lnTo>
                  <a:pt x="0" y="0"/>
                </a:lnTo>
                <a:lnTo>
                  <a:pt x="333057" y="0"/>
                </a:lnTo>
                <a:close/>
              </a:path>
            </a:pathLst>
          </a:custGeom>
          <a:ln w="9144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19539" y="2198624"/>
            <a:ext cx="474133" cy="331893"/>
          </a:xfrm>
          <a:custGeom>
            <a:avLst/>
            <a:gdLst/>
            <a:ahLst/>
            <a:cxnLst/>
            <a:rect l="l" t="t" r="r" b="b"/>
            <a:pathLst>
              <a:path w="355600" h="248919">
                <a:moveTo>
                  <a:pt x="11341" y="0"/>
                </a:moveTo>
                <a:lnTo>
                  <a:pt x="5283" y="0"/>
                </a:lnTo>
                <a:lnTo>
                  <a:pt x="0" y="5334"/>
                </a:lnTo>
                <a:lnTo>
                  <a:pt x="0" y="11303"/>
                </a:lnTo>
                <a:lnTo>
                  <a:pt x="0" y="236982"/>
                </a:lnTo>
                <a:lnTo>
                  <a:pt x="0" y="243078"/>
                </a:lnTo>
                <a:lnTo>
                  <a:pt x="5283" y="248412"/>
                </a:lnTo>
                <a:lnTo>
                  <a:pt x="11341" y="248412"/>
                </a:lnTo>
                <a:lnTo>
                  <a:pt x="343636" y="248412"/>
                </a:lnTo>
                <a:lnTo>
                  <a:pt x="349732" y="248412"/>
                </a:lnTo>
                <a:lnTo>
                  <a:pt x="355066" y="243078"/>
                </a:lnTo>
                <a:lnTo>
                  <a:pt x="355066" y="236982"/>
                </a:lnTo>
                <a:lnTo>
                  <a:pt x="355066" y="11303"/>
                </a:lnTo>
                <a:lnTo>
                  <a:pt x="355066" y="5334"/>
                </a:lnTo>
                <a:lnTo>
                  <a:pt x="349732" y="0"/>
                </a:lnTo>
                <a:lnTo>
                  <a:pt x="343636" y="0"/>
                </a:lnTo>
                <a:lnTo>
                  <a:pt x="11341" y="0"/>
                </a:lnTo>
                <a:close/>
              </a:path>
            </a:pathLst>
          </a:custGeom>
          <a:ln w="9144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43939" y="2225039"/>
            <a:ext cx="422604" cy="184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71104" y="2198624"/>
            <a:ext cx="447040" cy="445347"/>
          </a:xfrm>
          <a:custGeom>
            <a:avLst/>
            <a:gdLst/>
            <a:ahLst/>
            <a:cxnLst/>
            <a:rect l="l" t="t" r="r" b="b"/>
            <a:pathLst>
              <a:path w="335279" h="334010">
                <a:moveTo>
                  <a:pt x="6096" y="75311"/>
                </a:moveTo>
                <a:lnTo>
                  <a:pt x="4699" y="75311"/>
                </a:lnTo>
                <a:lnTo>
                  <a:pt x="3429" y="75819"/>
                </a:lnTo>
                <a:lnTo>
                  <a:pt x="2286" y="76327"/>
                </a:lnTo>
                <a:lnTo>
                  <a:pt x="762" y="77470"/>
                </a:lnTo>
                <a:lnTo>
                  <a:pt x="0" y="78612"/>
                </a:lnTo>
                <a:lnTo>
                  <a:pt x="0" y="298958"/>
                </a:lnTo>
                <a:lnTo>
                  <a:pt x="1143" y="300863"/>
                </a:lnTo>
                <a:lnTo>
                  <a:pt x="3810" y="301625"/>
                </a:lnTo>
                <a:lnTo>
                  <a:pt x="111760" y="333756"/>
                </a:lnTo>
                <a:lnTo>
                  <a:pt x="113664" y="333756"/>
                </a:lnTo>
                <a:lnTo>
                  <a:pt x="156012" y="321310"/>
                </a:lnTo>
                <a:lnTo>
                  <a:pt x="108712" y="321310"/>
                </a:lnTo>
                <a:lnTo>
                  <a:pt x="11430" y="292100"/>
                </a:lnTo>
                <a:lnTo>
                  <a:pt x="11430" y="195834"/>
                </a:lnTo>
                <a:lnTo>
                  <a:pt x="48696" y="195834"/>
                </a:lnTo>
                <a:lnTo>
                  <a:pt x="11430" y="184404"/>
                </a:lnTo>
                <a:lnTo>
                  <a:pt x="11430" y="87757"/>
                </a:lnTo>
                <a:lnTo>
                  <a:pt x="48370" y="87757"/>
                </a:lnTo>
                <a:lnTo>
                  <a:pt x="6858" y="75565"/>
                </a:lnTo>
                <a:lnTo>
                  <a:pt x="6096" y="75311"/>
                </a:lnTo>
                <a:close/>
              </a:path>
              <a:path w="335279" h="334010">
                <a:moveTo>
                  <a:pt x="264176" y="303149"/>
                </a:moveTo>
                <a:lnTo>
                  <a:pt x="222376" y="303149"/>
                </a:lnTo>
                <a:lnTo>
                  <a:pt x="326517" y="333756"/>
                </a:lnTo>
                <a:lnTo>
                  <a:pt x="328802" y="333756"/>
                </a:lnTo>
                <a:lnTo>
                  <a:pt x="330326" y="333375"/>
                </a:lnTo>
                <a:lnTo>
                  <a:pt x="331470" y="332994"/>
                </a:lnTo>
                <a:lnTo>
                  <a:pt x="332613" y="331851"/>
                </a:lnTo>
                <a:lnTo>
                  <a:pt x="333756" y="330327"/>
                </a:lnTo>
                <a:lnTo>
                  <a:pt x="333856" y="321310"/>
                </a:lnTo>
                <a:lnTo>
                  <a:pt x="324738" y="321310"/>
                </a:lnTo>
                <a:lnTo>
                  <a:pt x="264176" y="303149"/>
                </a:lnTo>
                <a:close/>
              </a:path>
              <a:path w="335279" h="334010">
                <a:moveTo>
                  <a:pt x="71374" y="202311"/>
                </a:moveTo>
                <a:lnTo>
                  <a:pt x="67945" y="202311"/>
                </a:lnTo>
                <a:lnTo>
                  <a:pt x="66039" y="203962"/>
                </a:lnTo>
                <a:lnTo>
                  <a:pt x="65150" y="206375"/>
                </a:lnTo>
                <a:lnTo>
                  <a:pt x="64388" y="209042"/>
                </a:lnTo>
                <a:lnTo>
                  <a:pt x="66294" y="212090"/>
                </a:lnTo>
                <a:lnTo>
                  <a:pt x="68961" y="212852"/>
                </a:lnTo>
                <a:lnTo>
                  <a:pt x="108712" y="224917"/>
                </a:lnTo>
                <a:lnTo>
                  <a:pt x="108712" y="321310"/>
                </a:lnTo>
                <a:lnTo>
                  <a:pt x="119380" y="321310"/>
                </a:lnTo>
                <a:lnTo>
                  <a:pt x="119380" y="224155"/>
                </a:lnTo>
                <a:lnTo>
                  <a:pt x="155107" y="213614"/>
                </a:lnTo>
                <a:lnTo>
                  <a:pt x="108712" y="213614"/>
                </a:lnTo>
                <a:lnTo>
                  <a:pt x="72009" y="202565"/>
                </a:lnTo>
                <a:lnTo>
                  <a:pt x="71374" y="202311"/>
                </a:lnTo>
                <a:close/>
              </a:path>
              <a:path w="335279" h="334010">
                <a:moveTo>
                  <a:pt x="225044" y="248285"/>
                </a:moveTo>
                <a:lnTo>
                  <a:pt x="219329" y="248285"/>
                </a:lnTo>
                <a:lnTo>
                  <a:pt x="216662" y="250571"/>
                </a:lnTo>
                <a:lnTo>
                  <a:pt x="216662" y="292100"/>
                </a:lnTo>
                <a:lnTo>
                  <a:pt x="119380" y="321310"/>
                </a:lnTo>
                <a:lnTo>
                  <a:pt x="156012" y="321310"/>
                </a:lnTo>
                <a:lnTo>
                  <a:pt x="217805" y="303149"/>
                </a:lnTo>
                <a:lnTo>
                  <a:pt x="264176" y="303149"/>
                </a:lnTo>
                <a:lnTo>
                  <a:pt x="227330" y="292100"/>
                </a:lnTo>
                <a:lnTo>
                  <a:pt x="227330" y="250571"/>
                </a:lnTo>
                <a:lnTo>
                  <a:pt x="225044" y="248285"/>
                </a:lnTo>
                <a:close/>
              </a:path>
              <a:path w="335279" h="334010">
                <a:moveTo>
                  <a:pt x="264176" y="195453"/>
                </a:moveTo>
                <a:lnTo>
                  <a:pt x="227330" y="195453"/>
                </a:lnTo>
                <a:lnTo>
                  <a:pt x="324738" y="224155"/>
                </a:lnTo>
                <a:lnTo>
                  <a:pt x="324738" y="321310"/>
                </a:lnTo>
                <a:lnTo>
                  <a:pt x="333856" y="321310"/>
                </a:lnTo>
                <a:lnTo>
                  <a:pt x="335215" y="224917"/>
                </a:lnTo>
                <a:lnTo>
                  <a:pt x="335280" y="213614"/>
                </a:lnTo>
                <a:lnTo>
                  <a:pt x="324738" y="213614"/>
                </a:lnTo>
                <a:lnTo>
                  <a:pt x="264176" y="195453"/>
                </a:lnTo>
                <a:close/>
              </a:path>
              <a:path w="335279" h="334010">
                <a:moveTo>
                  <a:pt x="222376" y="303149"/>
                </a:moveTo>
                <a:lnTo>
                  <a:pt x="217805" y="303149"/>
                </a:lnTo>
                <a:lnTo>
                  <a:pt x="218186" y="303530"/>
                </a:lnTo>
                <a:lnTo>
                  <a:pt x="221614" y="303530"/>
                </a:lnTo>
                <a:lnTo>
                  <a:pt x="222376" y="303149"/>
                </a:lnTo>
                <a:close/>
              </a:path>
              <a:path w="335279" h="334010">
                <a:moveTo>
                  <a:pt x="227330" y="195453"/>
                </a:moveTo>
                <a:lnTo>
                  <a:pt x="216662" y="195453"/>
                </a:lnTo>
                <a:lnTo>
                  <a:pt x="216662" y="235077"/>
                </a:lnTo>
                <a:lnTo>
                  <a:pt x="219329" y="237362"/>
                </a:lnTo>
                <a:lnTo>
                  <a:pt x="225044" y="237362"/>
                </a:lnTo>
                <a:lnTo>
                  <a:pt x="227330" y="235077"/>
                </a:lnTo>
                <a:lnTo>
                  <a:pt x="227330" y="195453"/>
                </a:lnTo>
                <a:close/>
              </a:path>
              <a:path w="335279" h="334010">
                <a:moveTo>
                  <a:pt x="48370" y="87757"/>
                </a:moveTo>
                <a:lnTo>
                  <a:pt x="11430" y="87757"/>
                </a:lnTo>
                <a:lnTo>
                  <a:pt x="108712" y="116459"/>
                </a:lnTo>
                <a:lnTo>
                  <a:pt x="108712" y="213614"/>
                </a:lnTo>
                <a:lnTo>
                  <a:pt x="119380" y="213614"/>
                </a:lnTo>
                <a:lnTo>
                  <a:pt x="119380" y="116459"/>
                </a:lnTo>
                <a:lnTo>
                  <a:pt x="151938" y="106934"/>
                </a:lnTo>
                <a:lnTo>
                  <a:pt x="113664" y="106934"/>
                </a:lnTo>
                <a:lnTo>
                  <a:pt x="48370" y="87757"/>
                </a:lnTo>
                <a:close/>
              </a:path>
              <a:path w="335279" h="334010">
                <a:moveTo>
                  <a:pt x="179010" y="102489"/>
                </a:moveTo>
                <a:lnTo>
                  <a:pt x="167132" y="102489"/>
                </a:lnTo>
                <a:lnTo>
                  <a:pt x="180300" y="124892"/>
                </a:lnTo>
                <a:lnTo>
                  <a:pt x="195080" y="144891"/>
                </a:lnTo>
                <a:lnTo>
                  <a:pt x="208214" y="160323"/>
                </a:lnTo>
                <a:lnTo>
                  <a:pt x="216662" y="169291"/>
                </a:lnTo>
                <a:lnTo>
                  <a:pt x="216662" y="184404"/>
                </a:lnTo>
                <a:lnTo>
                  <a:pt x="119380" y="213614"/>
                </a:lnTo>
                <a:lnTo>
                  <a:pt x="155107" y="213614"/>
                </a:lnTo>
                <a:lnTo>
                  <a:pt x="216662" y="195453"/>
                </a:lnTo>
                <a:lnTo>
                  <a:pt x="264176" y="195453"/>
                </a:lnTo>
                <a:lnTo>
                  <a:pt x="227330" y="184404"/>
                </a:lnTo>
                <a:lnTo>
                  <a:pt x="227330" y="169291"/>
                </a:lnTo>
                <a:lnTo>
                  <a:pt x="236004" y="160317"/>
                </a:lnTo>
                <a:lnTo>
                  <a:pt x="236691" y="159512"/>
                </a:lnTo>
                <a:lnTo>
                  <a:pt x="221996" y="159512"/>
                </a:lnTo>
                <a:lnTo>
                  <a:pt x="212397" y="149054"/>
                </a:lnTo>
                <a:lnTo>
                  <a:pt x="199596" y="133572"/>
                </a:lnTo>
                <a:lnTo>
                  <a:pt x="186152" y="114899"/>
                </a:lnTo>
                <a:lnTo>
                  <a:pt x="179010" y="102489"/>
                </a:lnTo>
                <a:close/>
              </a:path>
              <a:path w="335279" h="334010">
                <a:moveTo>
                  <a:pt x="314953" y="102870"/>
                </a:moveTo>
                <a:lnTo>
                  <a:pt x="276987" y="102870"/>
                </a:lnTo>
                <a:lnTo>
                  <a:pt x="324738" y="116459"/>
                </a:lnTo>
                <a:lnTo>
                  <a:pt x="324738" y="213614"/>
                </a:lnTo>
                <a:lnTo>
                  <a:pt x="335280" y="213614"/>
                </a:lnTo>
                <a:lnTo>
                  <a:pt x="335280" y="110362"/>
                </a:lnTo>
                <a:lnTo>
                  <a:pt x="333756" y="108458"/>
                </a:lnTo>
                <a:lnTo>
                  <a:pt x="331470" y="107696"/>
                </a:lnTo>
                <a:lnTo>
                  <a:pt x="314953" y="102870"/>
                </a:lnTo>
                <a:close/>
              </a:path>
              <a:path w="335279" h="334010">
                <a:moveTo>
                  <a:pt x="48696" y="195834"/>
                </a:moveTo>
                <a:lnTo>
                  <a:pt x="11430" y="195834"/>
                </a:lnTo>
                <a:lnTo>
                  <a:pt x="48133" y="206756"/>
                </a:lnTo>
                <a:lnTo>
                  <a:pt x="51943" y="206756"/>
                </a:lnTo>
                <a:lnTo>
                  <a:pt x="53848" y="205232"/>
                </a:lnTo>
                <a:lnTo>
                  <a:pt x="54991" y="202946"/>
                </a:lnTo>
                <a:lnTo>
                  <a:pt x="55752" y="200279"/>
                </a:lnTo>
                <a:lnTo>
                  <a:pt x="53848" y="197358"/>
                </a:lnTo>
                <a:lnTo>
                  <a:pt x="51181" y="196596"/>
                </a:lnTo>
                <a:lnTo>
                  <a:pt x="48696" y="195834"/>
                </a:lnTo>
                <a:close/>
              </a:path>
              <a:path w="335279" h="334010">
                <a:moveTo>
                  <a:pt x="254809" y="10160"/>
                </a:moveTo>
                <a:lnTo>
                  <a:pt x="221996" y="10160"/>
                </a:lnTo>
                <a:lnTo>
                  <a:pt x="243453" y="14487"/>
                </a:lnTo>
                <a:lnTo>
                  <a:pt x="261064" y="26304"/>
                </a:lnTo>
                <a:lnTo>
                  <a:pt x="272984" y="43860"/>
                </a:lnTo>
                <a:lnTo>
                  <a:pt x="277368" y="65405"/>
                </a:lnTo>
                <a:lnTo>
                  <a:pt x="276873" y="72092"/>
                </a:lnTo>
                <a:lnTo>
                  <a:pt x="275415" y="79089"/>
                </a:lnTo>
                <a:lnTo>
                  <a:pt x="273028" y="86229"/>
                </a:lnTo>
                <a:lnTo>
                  <a:pt x="269748" y="93345"/>
                </a:lnTo>
                <a:lnTo>
                  <a:pt x="269748" y="93726"/>
                </a:lnTo>
                <a:lnTo>
                  <a:pt x="244395" y="133238"/>
                </a:lnTo>
                <a:lnTo>
                  <a:pt x="221996" y="159512"/>
                </a:lnTo>
                <a:lnTo>
                  <a:pt x="236691" y="159512"/>
                </a:lnTo>
                <a:lnTo>
                  <a:pt x="249193" y="144843"/>
                </a:lnTo>
                <a:lnTo>
                  <a:pt x="263816" y="125053"/>
                </a:lnTo>
                <a:lnTo>
                  <a:pt x="276987" y="102870"/>
                </a:lnTo>
                <a:lnTo>
                  <a:pt x="314953" y="102870"/>
                </a:lnTo>
                <a:lnTo>
                  <a:pt x="281050" y="92964"/>
                </a:lnTo>
                <a:lnTo>
                  <a:pt x="283670" y="85907"/>
                </a:lnTo>
                <a:lnTo>
                  <a:pt x="285662" y="79089"/>
                </a:lnTo>
                <a:lnTo>
                  <a:pt x="285773" y="78612"/>
                </a:lnTo>
                <a:lnTo>
                  <a:pt x="287051" y="72032"/>
                </a:lnTo>
                <a:lnTo>
                  <a:pt x="287527" y="65405"/>
                </a:lnTo>
                <a:lnTo>
                  <a:pt x="282336" y="39862"/>
                </a:lnTo>
                <a:lnTo>
                  <a:pt x="268192" y="19081"/>
                </a:lnTo>
                <a:lnTo>
                  <a:pt x="254809" y="10160"/>
                </a:lnTo>
                <a:close/>
              </a:path>
              <a:path w="335279" h="334010">
                <a:moveTo>
                  <a:pt x="221614" y="0"/>
                </a:moveTo>
                <a:lnTo>
                  <a:pt x="195992" y="5111"/>
                </a:lnTo>
                <a:lnTo>
                  <a:pt x="175037" y="19081"/>
                </a:lnTo>
                <a:lnTo>
                  <a:pt x="160893" y="39862"/>
                </a:lnTo>
                <a:lnTo>
                  <a:pt x="155701" y="65405"/>
                </a:lnTo>
                <a:lnTo>
                  <a:pt x="156129" y="72092"/>
                </a:lnTo>
                <a:lnTo>
                  <a:pt x="157271" y="78612"/>
                </a:lnTo>
                <a:lnTo>
                  <a:pt x="157373" y="79089"/>
                </a:lnTo>
                <a:lnTo>
                  <a:pt x="159238" y="85907"/>
                </a:lnTo>
                <a:lnTo>
                  <a:pt x="161798" y="92964"/>
                </a:lnTo>
                <a:lnTo>
                  <a:pt x="113664" y="106934"/>
                </a:lnTo>
                <a:lnTo>
                  <a:pt x="151938" y="106934"/>
                </a:lnTo>
                <a:lnTo>
                  <a:pt x="167132" y="102489"/>
                </a:lnTo>
                <a:lnTo>
                  <a:pt x="179010" y="102489"/>
                </a:lnTo>
                <a:lnTo>
                  <a:pt x="174625" y="94869"/>
                </a:lnTo>
                <a:lnTo>
                  <a:pt x="174625" y="94487"/>
                </a:lnTo>
                <a:lnTo>
                  <a:pt x="174244" y="93726"/>
                </a:lnTo>
                <a:lnTo>
                  <a:pt x="174244" y="93345"/>
                </a:lnTo>
                <a:lnTo>
                  <a:pt x="171108" y="86229"/>
                </a:lnTo>
                <a:lnTo>
                  <a:pt x="170984" y="85907"/>
                </a:lnTo>
                <a:lnTo>
                  <a:pt x="168734" y="79089"/>
                </a:lnTo>
                <a:lnTo>
                  <a:pt x="168618" y="78612"/>
                </a:lnTo>
                <a:lnTo>
                  <a:pt x="167242" y="72032"/>
                </a:lnTo>
                <a:lnTo>
                  <a:pt x="166750" y="65405"/>
                </a:lnTo>
                <a:lnTo>
                  <a:pt x="171114" y="43860"/>
                </a:lnTo>
                <a:lnTo>
                  <a:pt x="182991" y="26304"/>
                </a:lnTo>
                <a:lnTo>
                  <a:pt x="200558" y="14487"/>
                </a:lnTo>
                <a:lnTo>
                  <a:pt x="221996" y="10160"/>
                </a:lnTo>
                <a:lnTo>
                  <a:pt x="254809" y="10160"/>
                </a:lnTo>
                <a:lnTo>
                  <a:pt x="247237" y="5111"/>
                </a:lnTo>
                <a:lnTo>
                  <a:pt x="221614" y="0"/>
                </a:lnTo>
                <a:close/>
              </a:path>
            </a:pathLst>
          </a:custGeom>
          <a:solidFill>
            <a:srgbClr val="647D92"/>
          </a:solid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80247" y="2206073"/>
            <a:ext cx="429936" cy="42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71104" y="2198624"/>
            <a:ext cx="447040" cy="445347"/>
          </a:xfrm>
          <a:custGeom>
            <a:avLst/>
            <a:gdLst/>
            <a:ahLst/>
            <a:cxnLst/>
            <a:rect l="l" t="t" r="r" b="b"/>
            <a:pathLst>
              <a:path w="335279" h="334010">
                <a:moveTo>
                  <a:pt x="221614" y="0"/>
                </a:moveTo>
                <a:lnTo>
                  <a:pt x="195992" y="5111"/>
                </a:lnTo>
                <a:lnTo>
                  <a:pt x="175037" y="19081"/>
                </a:lnTo>
                <a:lnTo>
                  <a:pt x="160893" y="39862"/>
                </a:lnTo>
                <a:lnTo>
                  <a:pt x="155701" y="65405"/>
                </a:lnTo>
                <a:lnTo>
                  <a:pt x="156118" y="72032"/>
                </a:lnTo>
                <a:lnTo>
                  <a:pt x="157321" y="78898"/>
                </a:lnTo>
                <a:lnTo>
                  <a:pt x="159238" y="85907"/>
                </a:lnTo>
                <a:lnTo>
                  <a:pt x="161798" y="92964"/>
                </a:lnTo>
                <a:lnTo>
                  <a:pt x="113664" y="106934"/>
                </a:lnTo>
                <a:lnTo>
                  <a:pt x="6858" y="75565"/>
                </a:lnTo>
                <a:lnTo>
                  <a:pt x="6476" y="75437"/>
                </a:lnTo>
                <a:lnTo>
                  <a:pt x="6096" y="75311"/>
                </a:lnTo>
                <a:lnTo>
                  <a:pt x="5714" y="75311"/>
                </a:lnTo>
                <a:lnTo>
                  <a:pt x="4699" y="75311"/>
                </a:lnTo>
                <a:lnTo>
                  <a:pt x="3429" y="75819"/>
                </a:lnTo>
                <a:lnTo>
                  <a:pt x="2286" y="76327"/>
                </a:lnTo>
                <a:lnTo>
                  <a:pt x="762" y="77470"/>
                </a:lnTo>
                <a:lnTo>
                  <a:pt x="0" y="78612"/>
                </a:lnTo>
                <a:lnTo>
                  <a:pt x="0" y="80518"/>
                </a:lnTo>
                <a:lnTo>
                  <a:pt x="0" y="188976"/>
                </a:lnTo>
                <a:lnTo>
                  <a:pt x="0" y="296291"/>
                </a:lnTo>
                <a:lnTo>
                  <a:pt x="0" y="298958"/>
                </a:lnTo>
                <a:lnTo>
                  <a:pt x="1143" y="300863"/>
                </a:lnTo>
                <a:lnTo>
                  <a:pt x="3810" y="301625"/>
                </a:lnTo>
                <a:lnTo>
                  <a:pt x="111760" y="333756"/>
                </a:lnTo>
                <a:lnTo>
                  <a:pt x="113664" y="333756"/>
                </a:lnTo>
                <a:lnTo>
                  <a:pt x="217805" y="303149"/>
                </a:lnTo>
                <a:lnTo>
                  <a:pt x="218186" y="303530"/>
                </a:lnTo>
                <a:lnTo>
                  <a:pt x="218948" y="303530"/>
                </a:lnTo>
                <a:lnTo>
                  <a:pt x="220091" y="303530"/>
                </a:lnTo>
                <a:lnTo>
                  <a:pt x="220852" y="303530"/>
                </a:lnTo>
                <a:lnTo>
                  <a:pt x="221614" y="303530"/>
                </a:lnTo>
                <a:lnTo>
                  <a:pt x="222376" y="303149"/>
                </a:lnTo>
                <a:lnTo>
                  <a:pt x="326517" y="333756"/>
                </a:lnTo>
                <a:lnTo>
                  <a:pt x="328041" y="333756"/>
                </a:lnTo>
                <a:lnTo>
                  <a:pt x="328802" y="333756"/>
                </a:lnTo>
                <a:lnTo>
                  <a:pt x="330326" y="333375"/>
                </a:lnTo>
                <a:lnTo>
                  <a:pt x="331470" y="332994"/>
                </a:lnTo>
                <a:lnTo>
                  <a:pt x="332613" y="331851"/>
                </a:lnTo>
                <a:lnTo>
                  <a:pt x="333756" y="330327"/>
                </a:lnTo>
                <a:lnTo>
                  <a:pt x="333756" y="328422"/>
                </a:lnTo>
                <a:lnTo>
                  <a:pt x="335280" y="220345"/>
                </a:lnTo>
                <a:lnTo>
                  <a:pt x="335280" y="112649"/>
                </a:lnTo>
                <a:lnTo>
                  <a:pt x="335280" y="110362"/>
                </a:lnTo>
                <a:lnTo>
                  <a:pt x="333756" y="108458"/>
                </a:lnTo>
                <a:lnTo>
                  <a:pt x="331470" y="107696"/>
                </a:lnTo>
                <a:lnTo>
                  <a:pt x="281050" y="92964"/>
                </a:lnTo>
                <a:lnTo>
                  <a:pt x="283670" y="85907"/>
                </a:lnTo>
                <a:lnTo>
                  <a:pt x="285718" y="78898"/>
                </a:lnTo>
                <a:lnTo>
                  <a:pt x="287051" y="72032"/>
                </a:lnTo>
                <a:lnTo>
                  <a:pt x="287527" y="65405"/>
                </a:lnTo>
                <a:lnTo>
                  <a:pt x="282336" y="39862"/>
                </a:lnTo>
                <a:lnTo>
                  <a:pt x="268192" y="19081"/>
                </a:lnTo>
                <a:lnTo>
                  <a:pt x="247237" y="5111"/>
                </a:lnTo>
                <a:lnTo>
                  <a:pt x="221614" y="0"/>
                </a:lnTo>
                <a:close/>
              </a:path>
            </a:pathLst>
          </a:custGeom>
          <a:ln w="9144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10879" y="2231135"/>
            <a:ext cx="111760" cy="111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987" y="6502536"/>
            <a:ext cx="2933915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  <a:buClr>
                <a:srgbClr val="000000"/>
              </a:buClr>
            </a:pPr>
            <a:r>
              <a:rPr lang="nl-NL" sz="1600" kern="0" spc="-87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Menlu</a:t>
            </a:r>
            <a:r>
              <a:rPr lang="nl-NL" sz="1600" kern="0" spc="-120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nl-NL" sz="1600" kern="0" spc="-113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Media</a:t>
            </a:r>
            <a:r>
              <a:rPr lang="nl-NL" sz="1600" kern="0" spc="-93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nl-NL" sz="1600" kern="0" spc="-13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Briefing,</a:t>
            </a:r>
            <a:r>
              <a:rPr lang="nl-NL" sz="1600" kern="0" spc="-140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nl-NL" sz="1600" kern="0" spc="-80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29</a:t>
            </a:r>
            <a:r>
              <a:rPr lang="nl-NL" sz="1600" kern="0" spc="-87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nl-NL" sz="1600" kern="0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Okt</a:t>
            </a:r>
            <a:r>
              <a:rPr lang="nl-NL" sz="1600" kern="0" spc="-80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nl-NL" sz="1600" kern="0" spc="-133" dirty="0">
                <a:solidFill>
                  <a:srgbClr val="434343"/>
                </a:solidFill>
                <a:latin typeface="Calibri"/>
                <a:cs typeface="Calibri"/>
                <a:sym typeface="Arial"/>
              </a:rPr>
              <a:t>2019</a:t>
            </a:r>
            <a:endParaRPr lang="nl-NL" sz="1600" kern="0" dirty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24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06B419E-504B-4986-A2BB-7FEA6080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20" y="2376256"/>
            <a:ext cx="10773578" cy="1133475"/>
          </a:xfrm>
        </p:spPr>
        <p:txBody>
          <a:bodyPr>
            <a:noAutofit/>
          </a:bodyPr>
          <a:lstStyle/>
          <a:p>
            <a:r>
              <a:rPr lang="en-US" sz="4800" noProof="1">
                <a:solidFill>
                  <a:srgbClr val="7030A0"/>
                </a:solidFill>
                <a:latin typeface="Bernard MT Condensed" panose="02050806060905020404" pitchFamily="18" charset="0"/>
              </a:rPr>
              <a:t>Dinamika global            Indonesia’s Outlook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xmlns="" id="{9D4CD650-3994-4D07-A43F-F8E854A71D02}"/>
              </a:ext>
            </a:extLst>
          </p:cNvPr>
          <p:cNvSpPr/>
          <p:nvPr/>
        </p:nvSpPr>
        <p:spPr>
          <a:xfrm>
            <a:off x="5198124" y="2679853"/>
            <a:ext cx="1112703" cy="749147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480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54265FD-4556-401B-A697-9BCA0654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664"/>
            <a:ext cx="10515600" cy="1325600"/>
          </a:xfrm>
        </p:spPr>
        <p:txBody>
          <a:bodyPr/>
          <a:lstStyle/>
          <a:p>
            <a:pPr algn="ctr"/>
            <a:r>
              <a:rPr lang="en-US" sz="6400" dirty="0">
                <a:solidFill>
                  <a:srgbClr val="C00000"/>
                </a:solidFill>
              </a:rPr>
              <a:t>DINAMIKA GLOBAL</a:t>
            </a:r>
            <a:endParaRPr lang="en-ID" sz="6400" dirty="0">
              <a:solidFill>
                <a:srgbClr val="C0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4696835-816E-4A00-8717-E20137FD7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07" y="1429264"/>
            <a:ext cx="11426851" cy="5027619"/>
          </a:xfrm>
        </p:spPr>
        <p:txBody>
          <a:bodyPr/>
          <a:lstStyle/>
          <a:p>
            <a:pPr indent="-45720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Roboto Slab Light" panose="020B0604020202020204" charset="0"/>
              <a:buChar char="•"/>
            </a:pP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</a:rPr>
              <a:t>Percikan </a:t>
            </a:r>
            <a:r>
              <a:rPr lang="en-US" sz="3200" noProof="1">
                <a:solidFill>
                  <a:srgbClr val="C00000"/>
                </a:solidFill>
                <a:latin typeface="Impact" panose="020B0806030902050204" pitchFamily="34" charset="0"/>
              </a:rPr>
              <a:t>ketegangan politik domestik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</a:rPr>
              <a:t> dimana mana 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 trend “</a:t>
            </a:r>
            <a:r>
              <a:rPr lang="en-US" sz="3200" i="1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people power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” </a:t>
            </a:r>
          </a:p>
          <a:p>
            <a:pPr indent="-45720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Roboto Slab Light" panose="020B0604020202020204" charset="0"/>
              <a:buChar char="•"/>
            </a:pPr>
            <a:r>
              <a:rPr lang="en-US" sz="3200" noProof="1">
                <a:solidFill>
                  <a:srgbClr val="C00000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“perang dagang” 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 lebih mengarah politik ekonomi daripada ekonomi murni</a:t>
            </a:r>
          </a:p>
          <a:p>
            <a:pPr indent="-45720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Roboto Slab Light" panose="020B0604020202020204" charset="0"/>
              <a:buChar char="•"/>
            </a:pPr>
            <a:r>
              <a:rPr lang="en-US" sz="3200" noProof="1">
                <a:solidFill>
                  <a:srgbClr val="C00000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Perubahan iklim 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 semakin terbatasnya sumber daya alam</a:t>
            </a:r>
          </a:p>
          <a:p>
            <a:pPr indent="-45720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Roboto Slab Light" panose="020B0604020202020204" charset="0"/>
              <a:buChar char="•"/>
            </a:pP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Tantangan </a:t>
            </a:r>
            <a:r>
              <a:rPr lang="en-US" sz="3200" noProof="1">
                <a:solidFill>
                  <a:srgbClr val="C00000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populasi 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 lebih banyak orang yang harus makan </a:t>
            </a:r>
          </a:p>
          <a:p>
            <a:pPr indent="-45720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Roboto Slab Light" panose="020B0604020202020204" charset="0"/>
              <a:buChar char="•"/>
            </a:pP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Peningkatan kebutuhan </a:t>
            </a:r>
            <a:r>
              <a:rPr lang="en-US" sz="3200" noProof="1">
                <a:solidFill>
                  <a:srgbClr val="C00000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bahan bakar </a:t>
            </a:r>
            <a:r>
              <a:rPr lang="en-US" sz="3200" noProof="1">
                <a:solidFill>
                  <a:schemeClr val="tx1"/>
                </a:solidFill>
                <a:latin typeface="Impact" panose="020B0806030902050204" pitchFamily="34" charset="0"/>
                <a:sym typeface="Wingdings" panose="05000000000000000000" pitchFamily="2" charset="2"/>
              </a:rPr>
              <a:t> penurunan produksi bbm dan mineral </a:t>
            </a:r>
            <a:endParaRPr lang="en-US" sz="3200" noProof="1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757723" y="1266512"/>
            <a:ext cx="8698172" cy="1819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5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otak Teks 25"/>
          <p:cNvSpPr txBox="1"/>
          <p:nvPr/>
        </p:nvSpPr>
        <p:spPr>
          <a:xfrm>
            <a:off x="-19395" y="6640210"/>
            <a:ext cx="5000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Sumber: CNBC, CNN, BBC News</a:t>
            </a:r>
          </a:p>
        </p:txBody>
      </p:sp>
      <p:sp>
        <p:nvSpPr>
          <p:cNvPr id="36" name="Judul 7">
            <a:extLst>
              <a:ext uri="{FF2B5EF4-FFF2-40B4-BE49-F238E27FC236}">
                <a16:creationId xmlns:a16="http://schemas.microsoft.com/office/drawing/2014/main" xmlns="" id="{98676DEE-ABAA-44BE-B6E4-2839C5F6A250}"/>
              </a:ext>
            </a:extLst>
          </p:cNvPr>
          <p:cNvSpPr txBox="1">
            <a:spLocks/>
          </p:cNvSpPr>
          <p:nvPr/>
        </p:nvSpPr>
        <p:spPr>
          <a:xfrm>
            <a:off x="136814" y="266267"/>
            <a:ext cx="5429235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j-ea"/>
              <a:cs typeface="+mj-cs"/>
            </a:endParaRPr>
          </a:p>
        </p:txBody>
      </p:sp>
      <p:sp>
        <p:nvSpPr>
          <p:cNvPr id="37" name="Kotak Teks 69">
            <a:extLst>
              <a:ext uri="{FF2B5EF4-FFF2-40B4-BE49-F238E27FC236}">
                <a16:creationId xmlns:a16="http://schemas.microsoft.com/office/drawing/2014/main" xmlns="" id="{307859EF-4F21-4448-9250-A99EB0ADB3AB}"/>
              </a:ext>
            </a:extLst>
          </p:cNvPr>
          <p:cNvSpPr txBox="1"/>
          <p:nvPr/>
        </p:nvSpPr>
        <p:spPr>
          <a:xfrm>
            <a:off x="167102" y="802101"/>
            <a:ext cx="1153551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Sumber ketegangan geopolitik berpotensi mengganggu perekonomian di tahun 2020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33750" y="0"/>
            <a:ext cx="8858250" cy="615517"/>
          </a:xfrm>
        </p:spPr>
        <p:txBody>
          <a:bodyPr>
            <a:normAutofit/>
          </a:bodyPr>
          <a:lstStyle/>
          <a:p>
            <a:pPr algn="r"/>
            <a:r>
              <a:rPr lang="en-US" noProof="1">
                <a:latin typeface="Bahnschrift SemiBold" pitchFamily="34" charset="0"/>
              </a:rPr>
              <a:t>KETEGANGAN GEOPOLITIK</a:t>
            </a: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xmlns="" id="{F01AD77D-654A-444C-813E-D9A364C7C96B}"/>
              </a:ext>
            </a:extLst>
          </p:cNvPr>
          <p:cNvSpPr/>
          <p:nvPr/>
        </p:nvSpPr>
        <p:spPr>
          <a:xfrm>
            <a:off x="6489347" y="1318781"/>
            <a:ext cx="2108607" cy="210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0" h="20559" extrusionOk="0">
                <a:moveTo>
                  <a:pt x="9698" y="5651"/>
                </a:moveTo>
                <a:cubicBezTo>
                  <a:pt x="9523" y="5727"/>
                  <a:pt x="9350" y="5810"/>
                  <a:pt x="9180" y="5899"/>
                </a:cubicBezTo>
                <a:cubicBezTo>
                  <a:pt x="8783" y="6106"/>
                  <a:pt x="8337" y="6211"/>
                  <a:pt x="7893" y="6159"/>
                </a:cubicBezTo>
                <a:cubicBezTo>
                  <a:pt x="7363" y="6097"/>
                  <a:pt x="6851" y="5862"/>
                  <a:pt x="6444" y="5455"/>
                </a:cubicBezTo>
                <a:cubicBezTo>
                  <a:pt x="6262" y="5272"/>
                  <a:pt x="6114" y="5068"/>
                  <a:pt x="6001" y="4850"/>
                </a:cubicBezTo>
                <a:cubicBezTo>
                  <a:pt x="5773" y="4411"/>
                  <a:pt x="5724" y="3905"/>
                  <a:pt x="5806" y="3416"/>
                </a:cubicBezTo>
                <a:cubicBezTo>
                  <a:pt x="5832" y="3261"/>
                  <a:pt x="5846" y="3103"/>
                  <a:pt x="5847" y="2946"/>
                </a:cubicBezTo>
                <a:cubicBezTo>
                  <a:pt x="5852" y="2145"/>
                  <a:pt x="5533" y="1343"/>
                  <a:pt x="4887" y="755"/>
                </a:cubicBezTo>
                <a:cubicBezTo>
                  <a:pt x="3773" y="-259"/>
                  <a:pt x="2042" y="-250"/>
                  <a:pt x="938" y="775"/>
                </a:cubicBezTo>
                <a:cubicBezTo>
                  <a:pt x="-285" y="1912"/>
                  <a:pt x="-312" y="3827"/>
                  <a:pt x="857" y="4998"/>
                </a:cubicBezTo>
                <a:cubicBezTo>
                  <a:pt x="1432" y="5574"/>
                  <a:pt x="2189" y="5860"/>
                  <a:pt x="2943" y="5855"/>
                </a:cubicBezTo>
                <a:cubicBezTo>
                  <a:pt x="3116" y="5854"/>
                  <a:pt x="3289" y="5838"/>
                  <a:pt x="3460" y="5806"/>
                </a:cubicBezTo>
                <a:cubicBezTo>
                  <a:pt x="3794" y="5744"/>
                  <a:pt x="4140" y="5747"/>
                  <a:pt x="4465" y="5851"/>
                </a:cubicBezTo>
                <a:cubicBezTo>
                  <a:pt x="4824" y="5967"/>
                  <a:pt x="5162" y="6168"/>
                  <a:pt x="5447" y="6454"/>
                </a:cubicBezTo>
                <a:cubicBezTo>
                  <a:pt x="5854" y="6861"/>
                  <a:pt x="6088" y="7375"/>
                  <a:pt x="6150" y="7906"/>
                </a:cubicBezTo>
                <a:cubicBezTo>
                  <a:pt x="6202" y="8351"/>
                  <a:pt x="6098" y="8798"/>
                  <a:pt x="5891" y="9195"/>
                </a:cubicBezTo>
                <a:cubicBezTo>
                  <a:pt x="5802" y="9367"/>
                  <a:pt x="5719" y="9540"/>
                  <a:pt x="5643" y="9716"/>
                </a:cubicBezTo>
                <a:cubicBezTo>
                  <a:pt x="4410" y="12586"/>
                  <a:pt x="4982" y="16048"/>
                  <a:pt x="7360" y="18368"/>
                </a:cubicBezTo>
                <a:cubicBezTo>
                  <a:pt x="10407" y="21341"/>
                  <a:pt x="15333" y="21282"/>
                  <a:pt x="18311" y="18239"/>
                </a:cubicBezTo>
                <a:cubicBezTo>
                  <a:pt x="21288" y="15198"/>
                  <a:pt x="21270" y="10315"/>
                  <a:pt x="18258" y="7296"/>
                </a:cubicBezTo>
                <a:cubicBezTo>
                  <a:pt x="15943" y="4976"/>
                  <a:pt x="12531" y="4429"/>
                  <a:pt x="9698" y="565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</a:gra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2880" tIns="38100" rIns="38100" bIns="3810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3429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6858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10287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1371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0" marR="0" indent="17145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0" marR="0" indent="20574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0" marR="0" indent="24003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0" marR="0" indent="2743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/>
                <a:ea typeface="+mn-ea"/>
                <a:cs typeface="+mn-cs"/>
                <a:sym typeface="Gill Sans"/>
              </a:rPr>
              <a:t>3</a:t>
            </a:r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xmlns="" id="{04519E34-E2D0-4EA5-9280-AE5726B47805}"/>
              </a:ext>
            </a:extLst>
          </p:cNvPr>
          <p:cNvSpPr/>
          <p:nvPr/>
        </p:nvSpPr>
        <p:spPr>
          <a:xfrm>
            <a:off x="3371739" y="1318781"/>
            <a:ext cx="2108606" cy="210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0" h="20559" extrusionOk="0">
                <a:moveTo>
                  <a:pt x="9698" y="5651"/>
                </a:moveTo>
                <a:cubicBezTo>
                  <a:pt x="9523" y="5727"/>
                  <a:pt x="9350" y="5810"/>
                  <a:pt x="9180" y="5899"/>
                </a:cubicBezTo>
                <a:cubicBezTo>
                  <a:pt x="8783" y="6106"/>
                  <a:pt x="8337" y="6211"/>
                  <a:pt x="7893" y="6159"/>
                </a:cubicBezTo>
                <a:cubicBezTo>
                  <a:pt x="7363" y="6097"/>
                  <a:pt x="6851" y="5862"/>
                  <a:pt x="6444" y="5455"/>
                </a:cubicBezTo>
                <a:cubicBezTo>
                  <a:pt x="6262" y="5272"/>
                  <a:pt x="6114" y="5068"/>
                  <a:pt x="6001" y="4850"/>
                </a:cubicBezTo>
                <a:cubicBezTo>
                  <a:pt x="5773" y="4411"/>
                  <a:pt x="5724" y="3905"/>
                  <a:pt x="5806" y="3416"/>
                </a:cubicBezTo>
                <a:cubicBezTo>
                  <a:pt x="5832" y="3261"/>
                  <a:pt x="5846" y="3103"/>
                  <a:pt x="5847" y="2946"/>
                </a:cubicBezTo>
                <a:cubicBezTo>
                  <a:pt x="5852" y="2145"/>
                  <a:pt x="5533" y="1343"/>
                  <a:pt x="4887" y="755"/>
                </a:cubicBezTo>
                <a:cubicBezTo>
                  <a:pt x="3773" y="-259"/>
                  <a:pt x="2042" y="-250"/>
                  <a:pt x="938" y="775"/>
                </a:cubicBezTo>
                <a:cubicBezTo>
                  <a:pt x="-285" y="1912"/>
                  <a:pt x="-312" y="3827"/>
                  <a:pt x="857" y="4998"/>
                </a:cubicBezTo>
                <a:cubicBezTo>
                  <a:pt x="1432" y="5574"/>
                  <a:pt x="2189" y="5860"/>
                  <a:pt x="2943" y="5855"/>
                </a:cubicBezTo>
                <a:cubicBezTo>
                  <a:pt x="3116" y="5854"/>
                  <a:pt x="3289" y="5838"/>
                  <a:pt x="3460" y="5806"/>
                </a:cubicBezTo>
                <a:cubicBezTo>
                  <a:pt x="3794" y="5744"/>
                  <a:pt x="4140" y="5747"/>
                  <a:pt x="4465" y="5851"/>
                </a:cubicBezTo>
                <a:cubicBezTo>
                  <a:pt x="4824" y="5967"/>
                  <a:pt x="5162" y="6168"/>
                  <a:pt x="5447" y="6454"/>
                </a:cubicBezTo>
                <a:cubicBezTo>
                  <a:pt x="5854" y="6861"/>
                  <a:pt x="6088" y="7375"/>
                  <a:pt x="6150" y="7906"/>
                </a:cubicBezTo>
                <a:cubicBezTo>
                  <a:pt x="6202" y="8351"/>
                  <a:pt x="6098" y="8798"/>
                  <a:pt x="5891" y="9195"/>
                </a:cubicBezTo>
                <a:cubicBezTo>
                  <a:pt x="5802" y="9367"/>
                  <a:pt x="5719" y="9540"/>
                  <a:pt x="5643" y="9716"/>
                </a:cubicBezTo>
                <a:cubicBezTo>
                  <a:pt x="4410" y="12586"/>
                  <a:pt x="4982" y="16048"/>
                  <a:pt x="7360" y="18368"/>
                </a:cubicBezTo>
                <a:cubicBezTo>
                  <a:pt x="10407" y="21341"/>
                  <a:pt x="15333" y="21282"/>
                  <a:pt x="18311" y="18239"/>
                </a:cubicBezTo>
                <a:cubicBezTo>
                  <a:pt x="21288" y="15198"/>
                  <a:pt x="21270" y="10315"/>
                  <a:pt x="18258" y="7296"/>
                </a:cubicBezTo>
                <a:cubicBezTo>
                  <a:pt x="15943" y="4976"/>
                  <a:pt x="12532" y="4429"/>
                  <a:pt x="9698" y="565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2">
                  <a:lumMod val="75000"/>
                </a:schemeClr>
              </a:gs>
            </a:gsLst>
          </a:gra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2880" tIns="38100" rIns="38100" bIns="3810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3429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6858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10287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1371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0" marR="0" indent="17145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0" marR="0" indent="20574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0" marR="0" indent="24003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0" marR="0" indent="2743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/>
                <a:ea typeface="+mn-ea"/>
                <a:cs typeface="+mn-cs"/>
                <a:sym typeface="Gill Sans"/>
              </a:rPr>
              <a:t>2</a:t>
            </a:r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xmlns="" id="{9098D1CA-4FDC-40B9-9FFD-8FE2FAAAC7A4}"/>
              </a:ext>
            </a:extLst>
          </p:cNvPr>
          <p:cNvSpPr/>
          <p:nvPr/>
        </p:nvSpPr>
        <p:spPr>
          <a:xfrm>
            <a:off x="9448800" y="1318781"/>
            <a:ext cx="2108606" cy="210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0" h="20559" extrusionOk="0">
                <a:moveTo>
                  <a:pt x="9698" y="5651"/>
                </a:moveTo>
                <a:cubicBezTo>
                  <a:pt x="9523" y="5727"/>
                  <a:pt x="9350" y="5810"/>
                  <a:pt x="9180" y="5899"/>
                </a:cubicBezTo>
                <a:cubicBezTo>
                  <a:pt x="8783" y="6106"/>
                  <a:pt x="8337" y="6211"/>
                  <a:pt x="7893" y="6159"/>
                </a:cubicBezTo>
                <a:cubicBezTo>
                  <a:pt x="7363" y="6097"/>
                  <a:pt x="6851" y="5862"/>
                  <a:pt x="6444" y="5455"/>
                </a:cubicBezTo>
                <a:cubicBezTo>
                  <a:pt x="6262" y="5272"/>
                  <a:pt x="6114" y="5068"/>
                  <a:pt x="6001" y="4850"/>
                </a:cubicBezTo>
                <a:cubicBezTo>
                  <a:pt x="5773" y="4411"/>
                  <a:pt x="5724" y="3905"/>
                  <a:pt x="5806" y="3416"/>
                </a:cubicBezTo>
                <a:cubicBezTo>
                  <a:pt x="5832" y="3261"/>
                  <a:pt x="5846" y="3103"/>
                  <a:pt x="5847" y="2946"/>
                </a:cubicBezTo>
                <a:cubicBezTo>
                  <a:pt x="5852" y="2145"/>
                  <a:pt x="5533" y="1343"/>
                  <a:pt x="4887" y="755"/>
                </a:cubicBezTo>
                <a:cubicBezTo>
                  <a:pt x="3773" y="-259"/>
                  <a:pt x="2042" y="-250"/>
                  <a:pt x="938" y="775"/>
                </a:cubicBezTo>
                <a:cubicBezTo>
                  <a:pt x="-285" y="1912"/>
                  <a:pt x="-312" y="3827"/>
                  <a:pt x="857" y="4998"/>
                </a:cubicBezTo>
                <a:cubicBezTo>
                  <a:pt x="1432" y="5574"/>
                  <a:pt x="2189" y="5860"/>
                  <a:pt x="2943" y="5855"/>
                </a:cubicBezTo>
                <a:cubicBezTo>
                  <a:pt x="3116" y="5854"/>
                  <a:pt x="3289" y="5838"/>
                  <a:pt x="3460" y="5806"/>
                </a:cubicBezTo>
                <a:cubicBezTo>
                  <a:pt x="3794" y="5744"/>
                  <a:pt x="4140" y="5747"/>
                  <a:pt x="4465" y="5851"/>
                </a:cubicBezTo>
                <a:cubicBezTo>
                  <a:pt x="4824" y="5967"/>
                  <a:pt x="5162" y="6168"/>
                  <a:pt x="5447" y="6454"/>
                </a:cubicBezTo>
                <a:cubicBezTo>
                  <a:pt x="5854" y="6861"/>
                  <a:pt x="6088" y="7375"/>
                  <a:pt x="6150" y="7906"/>
                </a:cubicBezTo>
                <a:cubicBezTo>
                  <a:pt x="6202" y="8351"/>
                  <a:pt x="6098" y="8798"/>
                  <a:pt x="5891" y="9195"/>
                </a:cubicBezTo>
                <a:cubicBezTo>
                  <a:pt x="5802" y="9367"/>
                  <a:pt x="5719" y="9540"/>
                  <a:pt x="5643" y="9716"/>
                </a:cubicBezTo>
                <a:cubicBezTo>
                  <a:pt x="4410" y="12586"/>
                  <a:pt x="4982" y="16048"/>
                  <a:pt x="7360" y="18368"/>
                </a:cubicBezTo>
                <a:cubicBezTo>
                  <a:pt x="10407" y="21341"/>
                  <a:pt x="15333" y="21282"/>
                  <a:pt x="18311" y="18239"/>
                </a:cubicBezTo>
                <a:cubicBezTo>
                  <a:pt x="21288" y="15198"/>
                  <a:pt x="21270" y="10315"/>
                  <a:pt x="18258" y="7296"/>
                </a:cubicBezTo>
                <a:cubicBezTo>
                  <a:pt x="15943" y="4976"/>
                  <a:pt x="12532" y="4429"/>
                  <a:pt x="9698" y="565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0000">
                <a:schemeClr val="accent5"/>
              </a:gs>
              <a:gs pos="100000">
                <a:schemeClr val="accent5">
                  <a:lumMod val="75000"/>
                </a:schemeClr>
              </a:gs>
            </a:gsLst>
          </a:gra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2880" tIns="38100" rIns="38100" bIns="3810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3429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6858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10287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1371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0" marR="0" indent="17145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0" marR="0" indent="20574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0" marR="0" indent="24003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0" marR="0" indent="2743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/>
                <a:ea typeface="+mn-ea"/>
                <a:cs typeface="+mn-cs"/>
                <a:sym typeface="Gill Sans"/>
              </a:rPr>
              <a:t>4</a:t>
            </a:r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xmlns="" id="{D50B8B24-32B2-4A4A-93C4-C145174E5E8B}"/>
              </a:ext>
            </a:extLst>
          </p:cNvPr>
          <p:cNvSpPr/>
          <p:nvPr/>
        </p:nvSpPr>
        <p:spPr>
          <a:xfrm>
            <a:off x="388745" y="1318781"/>
            <a:ext cx="2108607" cy="210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0" h="20559" extrusionOk="0">
                <a:moveTo>
                  <a:pt x="9698" y="5651"/>
                </a:moveTo>
                <a:cubicBezTo>
                  <a:pt x="9523" y="5727"/>
                  <a:pt x="9350" y="5810"/>
                  <a:pt x="9180" y="5899"/>
                </a:cubicBezTo>
                <a:cubicBezTo>
                  <a:pt x="8783" y="6106"/>
                  <a:pt x="8337" y="6211"/>
                  <a:pt x="7893" y="6159"/>
                </a:cubicBezTo>
                <a:cubicBezTo>
                  <a:pt x="7363" y="6097"/>
                  <a:pt x="6851" y="5862"/>
                  <a:pt x="6444" y="5455"/>
                </a:cubicBezTo>
                <a:cubicBezTo>
                  <a:pt x="6262" y="5272"/>
                  <a:pt x="6114" y="5068"/>
                  <a:pt x="6001" y="4850"/>
                </a:cubicBezTo>
                <a:cubicBezTo>
                  <a:pt x="5773" y="4411"/>
                  <a:pt x="5724" y="3905"/>
                  <a:pt x="5806" y="3416"/>
                </a:cubicBezTo>
                <a:cubicBezTo>
                  <a:pt x="5832" y="3261"/>
                  <a:pt x="5846" y="3103"/>
                  <a:pt x="5847" y="2946"/>
                </a:cubicBezTo>
                <a:cubicBezTo>
                  <a:pt x="5852" y="2145"/>
                  <a:pt x="5533" y="1343"/>
                  <a:pt x="4887" y="755"/>
                </a:cubicBezTo>
                <a:cubicBezTo>
                  <a:pt x="3773" y="-259"/>
                  <a:pt x="2042" y="-250"/>
                  <a:pt x="938" y="775"/>
                </a:cubicBezTo>
                <a:cubicBezTo>
                  <a:pt x="-285" y="1912"/>
                  <a:pt x="-312" y="3827"/>
                  <a:pt x="857" y="4998"/>
                </a:cubicBezTo>
                <a:cubicBezTo>
                  <a:pt x="1432" y="5574"/>
                  <a:pt x="2189" y="5860"/>
                  <a:pt x="2943" y="5855"/>
                </a:cubicBezTo>
                <a:cubicBezTo>
                  <a:pt x="3116" y="5854"/>
                  <a:pt x="3289" y="5838"/>
                  <a:pt x="3460" y="5806"/>
                </a:cubicBezTo>
                <a:cubicBezTo>
                  <a:pt x="3794" y="5744"/>
                  <a:pt x="4140" y="5747"/>
                  <a:pt x="4465" y="5851"/>
                </a:cubicBezTo>
                <a:cubicBezTo>
                  <a:pt x="4824" y="5967"/>
                  <a:pt x="5162" y="6168"/>
                  <a:pt x="5447" y="6454"/>
                </a:cubicBezTo>
                <a:cubicBezTo>
                  <a:pt x="5854" y="6861"/>
                  <a:pt x="6088" y="7375"/>
                  <a:pt x="6150" y="7906"/>
                </a:cubicBezTo>
                <a:cubicBezTo>
                  <a:pt x="6202" y="8351"/>
                  <a:pt x="6098" y="8798"/>
                  <a:pt x="5891" y="9195"/>
                </a:cubicBezTo>
                <a:cubicBezTo>
                  <a:pt x="5802" y="9367"/>
                  <a:pt x="5719" y="9540"/>
                  <a:pt x="5643" y="9716"/>
                </a:cubicBezTo>
                <a:cubicBezTo>
                  <a:pt x="4410" y="12586"/>
                  <a:pt x="4982" y="16048"/>
                  <a:pt x="7360" y="18368"/>
                </a:cubicBezTo>
                <a:cubicBezTo>
                  <a:pt x="10407" y="21341"/>
                  <a:pt x="15333" y="21282"/>
                  <a:pt x="18311" y="18239"/>
                </a:cubicBezTo>
                <a:cubicBezTo>
                  <a:pt x="21288" y="15198"/>
                  <a:pt x="21270" y="10315"/>
                  <a:pt x="18258" y="7296"/>
                </a:cubicBezTo>
                <a:cubicBezTo>
                  <a:pt x="15943" y="4976"/>
                  <a:pt x="12532" y="4429"/>
                  <a:pt x="9698" y="5651"/>
                </a:cubicBezTo>
                <a:close/>
              </a:path>
            </a:pathLst>
          </a:cu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</a:gra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2880" tIns="38100" rIns="38100" bIns="3810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3429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6858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10287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1371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0" marR="0" indent="17145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0" marR="0" indent="20574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0" marR="0" indent="24003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0" marR="0" indent="2743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en-US" sz="35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/>
                <a:ea typeface="+mn-ea"/>
                <a:cs typeface="+mn-cs"/>
                <a:sym typeface="Gill Sans"/>
              </a:rPr>
              <a:t>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11A21DE8-6A53-4266-A25C-774BB85D5A41}"/>
              </a:ext>
            </a:extLst>
          </p:cNvPr>
          <p:cNvGrpSpPr/>
          <p:nvPr/>
        </p:nvGrpSpPr>
        <p:grpSpPr>
          <a:xfrm>
            <a:off x="302079" y="3618128"/>
            <a:ext cx="2364488" cy="2337112"/>
            <a:chOff x="332936" y="2701296"/>
            <a:chExt cx="2937088" cy="29473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F9945ACF-FACB-49A0-B653-F79DCC8A3D8F}"/>
                </a:ext>
              </a:extLst>
            </p:cNvPr>
            <p:cNvSpPr txBox="1"/>
            <p:nvPr/>
          </p:nvSpPr>
          <p:spPr>
            <a:xfrm>
              <a:off x="332936" y="2701296"/>
              <a:ext cx="2937088" cy="38813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Demonstrasi di Hongkong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763D928-FF43-4A09-9955-6B84AF1E309A}"/>
                </a:ext>
              </a:extLst>
            </p:cNvPr>
            <p:cNvSpPr txBox="1"/>
            <p:nvPr/>
          </p:nvSpPr>
          <p:spPr>
            <a:xfrm>
              <a:off x="340732" y="3086922"/>
              <a:ext cx="2929292" cy="256169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Demo berlanjut hingga Natal 2019.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Demo bermula dari penolakan RUU Ekstradisi hingga tuntutan reformasi total dan penegakan demokrasi.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China sinyalkan intervensi demonstrasi Hongkong.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0E96C4CB-994C-4A60-8E10-21710C9920E3}"/>
              </a:ext>
            </a:extLst>
          </p:cNvPr>
          <p:cNvGrpSpPr/>
          <p:nvPr/>
        </p:nvGrpSpPr>
        <p:grpSpPr>
          <a:xfrm>
            <a:off x="2958871" y="3425844"/>
            <a:ext cx="2975989" cy="3153878"/>
            <a:chOff x="313788" y="2285947"/>
            <a:chExt cx="3008815" cy="31538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D64FF535-C16D-4121-8648-D8D4DFF71047}"/>
                </a:ext>
              </a:extLst>
            </p:cNvPr>
            <p:cNvSpPr txBox="1"/>
            <p:nvPr/>
          </p:nvSpPr>
          <p:spPr>
            <a:xfrm>
              <a:off x="385515" y="2285947"/>
              <a:ext cx="2937088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Ketegangan Politik Jepang-Korea Selatan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650D57A4-F261-4822-8D95-BE39AC25147E}"/>
                </a:ext>
              </a:extLst>
            </p:cNvPr>
            <p:cNvSpPr txBox="1"/>
            <p:nvPr/>
          </p:nvSpPr>
          <p:spPr>
            <a:xfrm>
              <a:off x="313788" y="2762169"/>
              <a:ext cx="2929293" cy="267765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Jepang membatasi ekspor 3 bahan kimia pembuat semikonduktor ke Korsel.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Jepang hapus Korsel dari daftar mitra dagang terpeecaya (</a:t>
              </a:r>
              <a:r>
                <a:rPr kumimoji="0" lang="en-US" sz="1400" b="0" i="1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white list</a:t>
              </a: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).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Korsel melakukan aksi boikot produk Jepang.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Korsel akan memperpanjang </a:t>
              </a:r>
              <a:r>
                <a:rPr kumimoji="0" lang="en-US" sz="1400" b="0" i="1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General Security of Military Aggreement </a:t>
              </a: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(GSOMIA) dengan Jepang pada November 2019.</a:t>
              </a:r>
            </a:p>
          </p:txBody>
        </p:sp>
      </p:grpSp>
      <p:pic>
        <p:nvPicPr>
          <p:cNvPr id="1026" name="Picture 2" descr="Image result for HONG KONG PNG">
            <a:extLst>
              <a:ext uri="{FF2B5EF4-FFF2-40B4-BE49-F238E27FC236}">
                <a16:creationId xmlns:a16="http://schemas.microsoft.com/office/drawing/2014/main" xmlns="" id="{0BD3A5C7-A4BA-4A64-B034-0D2A9E90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47" y="2044329"/>
            <a:ext cx="1136078" cy="11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 result for japan korea trade war">
            <a:extLst>
              <a:ext uri="{FF2B5EF4-FFF2-40B4-BE49-F238E27FC236}">
                <a16:creationId xmlns:a16="http://schemas.microsoft.com/office/drawing/2014/main" xmlns="" id="{9F02E5D8-73BE-460E-ACED-7B79CA75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30" y="2205546"/>
            <a:ext cx="993286" cy="8930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55192F55-920D-44FE-AA72-91597A92E28B}"/>
              </a:ext>
            </a:extLst>
          </p:cNvPr>
          <p:cNvGrpSpPr/>
          <p:nvPr/>
        </p:nvGrpSpPr>
        <p:grpSpPr>
          <a:xfrm>
            <a:off x="6160653" y="3610667"/>
            <a:ext cx="3130304" cy="2982924"/>
            <a:chOff x="332936" y="2781654"/>
            <a:chExt cx="2937088" cy="29829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EC64510-CBEF-4B75-BB61-2BF12897AEB7}"/>
                </a:ext>
              </a:extLst>
            </p:cNvPr>
            <p:cNvSpPr txBox="1"/>
            <p:nvPr/>
          </p:nvSpPr>
          <p:spPr>
            <a:xfrm>
              <a:off x="332936" y="2781654"/>
              <a:ext cx="2937088" cy="30777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Ketegangan di Timur Tengah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EF0873F-15D7-4140-A5FF-F360783F4DE5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267765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Presiden AS menetapkan Garda Revolusi Islam Iran sebagai organisasi teroris.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AS menuduh Iran menyerang beberapa kapal tanker minyak.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Iran menembak jatuh drone AS di Selat Hormuz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Iran menyita tanker Inggris Stena Impero di lepas pantainya.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Terjadi serangan terhadap fasilitas kilang minyak Saudi Aramco pada September 2019.</a:t>
              </a:r>
            </a:p>
          </p:txBody>
        </p:sp>
      </p:grpSp>
      <p:pic>
        <p:nvPicPr>
          <p:cNvPr id="30" name="Picture 6" descr="Image result for timur tengah peta">
            <a:extLst>
              <a:ext uri="{FF2B5EF4-FFF2-40B4-BE49-F238E27FC236}">
                <a16:creationId xmlns:a16="http://schemas.microsoft.com/office/drawing/2014/main" xmlns="" id="{93A8D21C-D122-4067-8587-8C059A1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43" y="2175702"/>
            <a:ext cx="1046725" cy="9527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C23DF91-2BFD-46B2-B1CD-F2DFF90441E6}"/>
              </a:ext>
            </a:extLst>
          </p:cNvPr>
          <p:cNvGrpSpPr/>
          <p:nvPr/>
        </p:nvGrpSpPr>
        <p:grpSpPr>
          <a:xfrm>
            <a:off x="10297465" y="2073753"/>
            <a:ext cx="975472" cy="990218"/>
            <a:chOff x="8897181" y="2400481"/>
            <a:chExt cx="975472" cy="99021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xmlns="" id="{4642C2D9-B050-4AB0-976E-F22074669BEE}"/>
                </a:ext>
              </a:extLst>
            </p:cNvPr>
            <p:cNvSpPr/>
            <p:nvPr/>
          </p:nvSpPr>
          <p:spPr>
            <a:xfrm>
              <a:off x="8897181" y="2400481"/>
              <a:ext cx="975472" cy="9902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pic>
          <p:nvPicPr>
            <p:cNvPr id="31" name="Picture 8" descr="Image result for brexit icon">
              <a:extLst>
                <a:ext uri="{FF2B5EF4-FFF2-40B4-BE49-F238E27FC236}">
                  <a16:creationId xmlns:a16="http://schemas.microsoft.com/office/drawing/2014/main" xmlns="" id="{2EAAE0B7-E790-4921-8F7D-FEB88450D8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7" r="23661"/>
            <a:stretch/>
          </p:blipFill>
          <p:spPr bwMode="auto">
            <a:xfrm>
              <a:off x="8988435" y="2539150"/>
              <a:ext cx="792964" cy="689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A3AD95F-86EE-4562-9C6A-5811907AB056}"/>
              </a:ext>
            </a:extLst>
          </p:cNvPr>
          <p:cNvGrpSpPr/>
          <p:nvPr/>
        </p:nvGrpSpPr>
        <p:grpSpPr>
          <a:xfrm>
            <a:off x="9565335" y="3610667"/>
            <a:ext cx="2237920" cy="2767481"/>
            <a:chOff x="332936" y="2781654"/>
            <a:chExt cx="2937088" cy="276748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CBB0E3D-307C-4C1C-914A-94B3F9583A6A}"/>
                </a:ext>
              </a:extLst>
            </p:cNvPr>
            <p:cNvSpPr txBox="1"/>
            <p:nvPr/>
          </p:nvSpPr>
          <p:spPr>
            <a:xfrm>
              <a:off x="332936" y="2781654"/>
              <a:ext cx="2937088" cy="30777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BREXIT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DBBC4F2-7F9F-430B-A8D3-5F41CBC1B95B}"/>
                </a:ext>
              </a:extLst>
            </p:cNvPr>
            <p:cNvSpPr txBox="1"/>
            <p:nvPr/>
          </p:nvSpPr>
          <p:spPr>
            <a:xfrm>
              <a:off x="340732" y="3086922"/>
              <a:ext cx="2929292" cy="246221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Parlemen Inggris sepakat untuk mendukung RUU Brexit yang akan dilaksanakan pada 31 Januari 2020.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Seluruh negosiasi perdagangan dengan Uni Eropa dan anggotanya berakhir pada Desember 2020.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0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owdown">
            <a:extLst>
              <a:ext uri="{FF2B5EF4-FFF2-40B4-BE49-F238E27FC236}">
                <a16:creationId xmlns:a16="http://schemas.microsoft.com/office/drawing/2014/main" xmlns="" id="{41C9BF1B-C93B-40BD-9C1B-502D33BBA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-2038" r="25283" b="2038"/>
          <a:stretch/>
        </p:blipFill>
        <p:spPr bwMode="auto">
          <a:xfrm>
            <a:off x="161374" y="1826284"/>
            <a:ext cx="2850654" cy="464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mpungan Nomor Slide 1"/>
          <p:cNvSpPr>
            <a:spLocks noGrp="1"/>
          </p:cNvSpPr>
          <p:nvPr>
            <p:ph type="sldNum" sz="quarter" idx="4294967295"/>
          </p:nvPr>
        </p:nvSpPr>
        <p:spPr>
          <a:xfrm>
            <a:off x="13799827" y="1364453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F70D7-035E-44CE-9235-4DB1B6990394}" type="slidenum">
              <a:rPr kumimoji="0" lang="en-US" sz="9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" name="Judul 7"/>
          <p:cNvSpPr>
            <a:spLocks noGrp="1"/>
          </p:cNvSpPr>
          <p:nvPr>
            <p:ph type="title"/>
          </p:nvPr>
        </p:nvSpPr>
        <p:spPr>
          <a:xfrm>
            <a:off x="3642359" y="45386"/>
            <a:ext cx="8474111" cy="6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400" b="1" noProof="1">
                <a:solidFill>
                  <a:schemeClr val="bg1"/>
                </a:solidFill>
                <a:effectLst/>
                <a:latin typeface="Bahnschrift SemiBold" pitchFamily="34" charset="0"/>
              </a:rPr>
              <a:t>PERLAMBATAN EKONOMI GLOBAL</a:t>
            </a:r>
          </a:p>
        </p:txBody>
      </p:sp>
      <p:sp>
        <p:nvSpPr>
          <p:cNvPr id="37" name="Kotak Teks 36"/>
          <p:cNvSpPr txBox="1"/>
          <p:nvPr/>
        </p:nvSpPr>
        <p:spPr>
          <a:xfrm>
            <a:off x="836598" y="2890580"/>
            <a:ext cx="2175429" cy="1754326"/>
          </a:xfrm>
          <a:prstGeom prst="rect">
            <a:avLst/>
          </a:prstGeom>
          <a:solidFill>
            <a:srgbClr val="E8EBE7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Perang dagang China-AS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Ketegangan geopolitik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Pelemahan aktivitas manufaktur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Fluktuasi harga komoditas</a:t>
            </a:r>
          </a:p>
        </p:txBody>
      </p:sp>
      <p:sp>
        <p:nvSpPr>
          <p:cNvPr id="70" name="Kotak Teks 69"/>
          <p:cNvSpPr txBox="1"/>
          <p:nvPr/>
        </p:nvSpPr>
        <p:spPr>
          <a:xfrm>
            <a:off x="117337" y="888669"/>
            <a:ext cx="517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Ekonomi dunia mengalami perlambatan baik di negara maju maupun berkembang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5424F0DB-1804-42FE-AD3F-23385EA22E8C}"/>
              </a:ext>
            </a:extLst>
          </p:cNvPr>
          <p:cNvGrpSpPr/>
          <p:nvPr/>
        </p:nvGrpSpPr>
        <p:grpSpPr>
          <a:xfrm>
            <a:off x="3063581" y="1826284"/>
            <a:ext cx="2288290" cy="4013183"/>
            <a:chOff x="5851606" y="1763792"/>
            <a:chExt cx="2288290" cy="4013183"/>
          </a:xfrm>
        </p:grpSpPr>
        <p:graphicFrame>
          <p:nvGraphicFramePr>
            <p:cNvPr id="13" name="Bagan 12"/>
            <p:cNvGraphicFramePr/>
            <p:nvPr/>
          </p:nvGraphicFramePr>
          <p:xfrm>
            <a:off x="5851606" y="1763792"/>
            <a:ext cx="2288290" cy="20084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1" name="Bagan 60"/>
            <p:cNvGraphicFramePr/>
            <p:nvPr/>
          </p:nvGraphicFramePr>
          <p:xfrm>
            <a:off x="5959781" y="3911975"/>
            <a:ext cx="2148462" cy="1865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8" name="Kotak Teks 17"/>
          <p:cNvSpPr txBox="1"/>
          <p:nvPr/>
        </p:nvSpPr>
        <p:spPr>
          <a:xfrm>
            <a:off x="5425946" y="1026425"/>
            <a:ext cx="2518467" cy="261610"/>
          </a:xfrm>
          <a:prstGeom prst="rect">
            <a:avLst/>
          </a:prstGeom>
          <a:solidFill>
            <a:srgbClr val="0B0A8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Perlambatan Pertumbuhan Ekonomi</a:t>
            </a:r>
          </a:p>
        </p:txBody>
      </p:sp>
      <p:sp>
        <p:nvSpPr>
          <p:cNvPr id="62" name="TextBox 74">
            <a:extLst>
              <a:ext uri="{FF2B5EF4-FFF2-40B4-BE49-F238E27FC236}">
                <a16:creationId xmlns:a16="http://schemas.microsoft.com/office/drawing/2014/main" xmlns="" id="{7DC561D0-F97F-4C31-AF4F-5B50AA05F4F0}"/>
              </a:ext>
            </a:extLst>
          </p:cNvPr>
          <p:cNvSpPr txBox="1"/>
          <p:nvPr/>
        </p:nvSpPr>
        <p:spPr>
          <a:xfrm>
            <a:off x="8002646" y="4818010"/>
            <a:ext cx="1672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JALUR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PERDAGANGAN</a:t>
            </a:r>
          </a:p>
        </p:txBody>
      </p:sp>
      <p:sp>
        <p:nvSpPr>
          <p:cNvPr id="65" name="Right Arrow 21">
            <a:extLst>
              <a:ext uri="{FF2B5EF4-FFF2-40B4-BE49-F238E27FC236}">
                <a16:creationId xmlns:a16="http://schemas.microsoft.com/office/drawing/2014/main" xmlns="" id="{EAD84F46-171C-4304-8F37-C83E49DD1F6C}"/>
              </a:ext>
            </a:extLst>
          </p:cNvPr>
          <p:cNvSpPr/>
          <p:nvPr/>
        </p:nvSpPr>
        <p:spPr>
          <a:xfrm>
            <a:off x="8260769" y="2664179"/>
            <a:ext cx="1266717" cy="2180296"/>
          </a:xfrm>
          <a:prstGeom prst="rightArrow">
            <a:avLst>
              <a:gd name="adj1" fmla="val 50000"/>
              <a:gd name="adj2" fmla="val 4231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RISIKO EKONOMI DOMESTIK</a:t>
            </a:r>
          </a:p>
        </p:txBody>
      </p:sp>
      <p:sp>
        <p:nvSpPr>
          <p:cNvPr id="66" name="TextBox 76">
            <a:extLst>
              <a:ext uri="{FF2B5EF4-FFF2-40B4-BE49-F238E27FC236}">
                <a16:creationId xmlns:a16="http://schemas.microsoft.com/office/drawing/2014/main" xmlns="" id="{9648A789-67FE-45C3-AE2F-6720ED96CFE4}"/>
              </a:ext>
            </a:extLst>
          </p:cNvPr>
          <p:cNvSpPr txBox="1"/>
          <p:nvPr/>
        </p:nvSpPr>
        <p:spPr>
          <a:xfrm>
            <a:off x="7944413" y="2214950"/>
            <a:ext cx="17515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JALUR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KEUANGAN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29A13-1454-4269-865C-28E6B0C937A0}"/>
              </a:ext>
            </a:extLst>
          </p:cNvPr>
          <p:cNvSpPr/>
          <p:nvPr/>
        </p:nvSpPr>
        <p:spPr>
          <a:xfrm>
            <a:off x="1099316" y="2230293"/>
            <a:ext cx="1582493" cy="646331"/>
          </a:xfrm>
          <a:prstGeom prst="rect">
            <a:avLst/>
          </a:prstGeom>
          <a:solidFill>
            <a:srgbClr val="0B0A89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Sumber Ketidakpastian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7C8C252-DB04-47A0-BE29-D24DD5D0462D}"/>
              </a:ext>
            </a:extLst>
          </p:cNvPr>
          <p:cNvSpPr/>
          <p:nvPr/>
        </p:nvSpPr>
        <p:spPr>
          <a:xfrm>
            <a:off x="9665205" y="1748718"/>
            <a:ext cx="2306776" cy="5738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rmala UI" panose="020B0502040204020203" pitchFamily="34" charset="0"/>
                <a:ea typeface="+mn-ea"/>
                <a:cs typeface="Nirmala UI" panose="020B0502040204020203" pitchFamily="34" charset="0"/>
              </a:rPr>
              <a:t>Pertumbuhan ekonomi masih pada kisaran 5%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5186AE71-03EE-4A24-BCCD-0F711F564025}"/>
              </a:ext>
            </a:extLst>
          </p:cNvPr>
          <p:cNvSpPr/>
          <p:nvPr/>
        </p:nvSpPr>
        <p:spPr>
          <a:xfrm>
            <a:off x="9684486" y="2652737"/>
            <a:ext cx="2306776" cy="921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rmala UI" panose="020B0502040204020203" pitchFamily="34" charset="0"/>
                <a:ea typeface="+mn-ea"/>
                <a:cs typeface="Nirmala UI" panose="020B0502040204020203" pitchFamily="34" charset="0"/>
              </a:rPr>
              <a:t>Tingkat kemiskinan, pengangguran, dan gini rasio membaik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8BD8A4C6-1493-4E2A-A221-F1967C72AD9E}"/>
              </a:ext>
            </a:extLst>
          </p:cNvPr>
          <p:cNvSpPr/>
          <p:nvPr/>
        </p:nvSpPr>
        <p:spPr>
          <a:xfrm>
            <a:off x="9703817" y="4013965"/>
            <a:ext cx="2306776" cy="502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rmala UI" panose="020B0502040204020203" pitchFamily="34" charset="0"/>
                <a:ea typeface="+mn-ea"/>
                <a:cs typeface="Nirmala UI" panose="020B0502040204020203" pitchFamily="34" charset="0"/>
              </a:rPr>
              <a:t>Inflasi rendah dan stabil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9138598A-C693-4FC8-BD7D-7435851E500E}"/>
              </a:ext>
            </a:extLst>
          </p:cNvPr>
          <p:cNvSpPr/>
          <p:nvPr/>
        </p:nvSpPr>
        <p:spPr>
          <a:xfrm>
            <a:off x="9733495" y="4925384"/>
            <a:ext cx="2306776" cy="9973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rmala UI" panose="020B0502040204020203" pitchFamily="34" charset="0"/>
                <a:ea typeface="+mn-ea"/>
                <a:cs typeface="Nirmala UI" panose="020B0502040204020203" pitchFamily="34" charset="0"/>
              </a:rPr>
              <a:t>Current Account Defisit </a:t>
            </a: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rmala UI" panose="020B0502040204020203" pitchFamily="34" charset="0"/>
                <a:ea typeface="+mn-ea"/>
                <a:cs typeface="Nirmala UI" panose="020B0502040204020203" pitchFamily="34" charset="0"/>
              </a:rPr>
              <a:t>Meningkat; Volatilitas nilai tukar dan saham</a:t>
            </a:r>
          </a:p>
        </p:txBody>
      </p:sp>
      <p:sp>
        <p:nvSpPr>
          <p:cNvPr id="53" name="Kotak Teks 17">
            <a:extLst>
              <a:ext uri="{FF2B5EF4-FFF2-40B4-BE49-F238E27FC236}">
                <a16:creationId xmlns:a16="http://schemas.microsoft.com/office/drawing/2014/main" xmlns="" id="{FBEDBFBF-DA23-491A-80E9-A6ACF69F266C}"/>
              </a:ext>
            </a:extLst>
          </p:cNvPr>
          <p:cNvSpPr txBox="1"/>
          <p:nvPr/>
        </p:nvSpPr>
        <p:spPr>
          <a:xfrm>
            <a:off x="9524851" y="997948"/>
            <a:ext cx="2518467" cy="307777"/>
          </a:xfrm>
          <a:prstGeom prst="rect">
            <a:avLst/>
          </a:prstGeom>
          <a:solidFill>
            <a:srgbClr val="0B0A8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Perekonomian Indonesia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8D8F700-D7E7-4E97-BE61-3D284359E309}"/>
              </a:ext>
            </a:extLst>
          </p:cNvPr>
          <p:cNvSpPr txBox="1"/>
          <p:nvPr/>
        </p:nvSpPr>
        <p:spPr>
          <a:xfrm>
            <a:off x="183786" y="6568774"/>
            <a:ext cx="1831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Sumber: IMF, CEIC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DA93B2F-B33D-49B4-8B5A-FB69BAF335DF}"/>
              </a:ext>
            </a:extLst>
          </p:cNvPr>
          <p:cNvSpPr txBox="1"/>
          <p:nvPr/>
        </p:nvSpPr>
        <p:spPr>
          <a:xfrm>
            <a:off x="193219" y="5545861"/>
            <a:ext cx="2288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Respon: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Pelonggaran Kebijakan Moneter</a:t>
            </a:r>
          </a:p>
        </p:txBody>
      </p:sp>
      <p:cxnSp>
        <p:nvCxnSpPr>
          <p:cNvPr id="38" name="Konektor Panah Lurus 37"/>
          <p:cNvCxnSpPr>
            <a:cxnSpLocks/>
          </p:cNvCxnSpPr>
          <p:nvPr/>
        </p:nvCxnSpPr>
        <p:spPr>
          <a:xfrm>
            <a:off x="4054591" y="4566528"/>
            <a:ext cx="752861" cy="4417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570A457-E992-4723-B1AD-3B797C0C7ADF}"/>
              </a:ext>
            </a:extLst>
          </p:cNvPr>
          <p:cNvGrpSpPr/>
          <p:nvPr/>
        </p:nvGrpSpPr>
        <p:grpSpPr>
          <a:xfrm>
            <a:off x="5194243" y="1467488"/>
            <a:ext cx="2982168" cy="5094544"/>
            <a:chOff x="5194243" y="1467488"/>
            <a:chExt cx="2982168" cy="5094544"/>
          </a:xfrm>
        </p:grpSpPr>
        <p:graphicFrame>
          <p:nvGraphicFramePr>
            <p:cNvPr id="26" name="Tampungan Konten 11"/>
            <p:cNvGraphicFramePr>
              <a:graphicFrameLocks/>
            </p:cNvGraphicFramePr>
            <p:nvPr/>
          </p:nvGraphicFramePr>
          <p:xfrm>
            <a:off x="5202286" y="3963190"/>
            <a:ext cx="1656945" cy="12569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1" name="Tampungan Konten 11"/>
            <p:cNvGraphicFramePr>
              <a:graphicFrameLocks/>
            </p:cNvGraphicFramePr>
            <p:nvPr/>
          </p:nvGraphicFramePr>
          <p:xfrm>
            <a:off x="5206047" y="1467488"/>
            <a:ext cx="1606157" cy="1258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33" name="Tampungan Konten 11"/>
            <p:cNvGraphicFramePr>
              <a:graphicFrameLocks/>
            </p:cNvGraphicFramePr>
            <p:nvPr/>
          </p:nvGraphicFramePr>
          <p:xfrm>
            <a:off x="6545277" y="1589562"/>
            <a:ext cx="1606157" cy="1139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34" name="Tampungan Konten 11"/>
            <p:cNvGraphicFramePr>
              <a:graphicFrameLocks/>
            </p:cNvGraphicFramePr>
            <p:nvPr/>
          </p:nvGraphicFramePr>
          <p:xfrm>
            <a:off x="6545276" y="2807538"/>
            <a:ext cx="1606157" cy="1132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5" name="Tampungan Konten 11"/>
            <p:cNvGraphicFramePr>
              <a:graphicFrameLocks/>
            </p:cNvGraphicFramePr>
            <p:nvPr/>
          </p:nvGraphicFramePr>
          <p:xfrm>
            <a:off x="6570254" y="3978947"/>
            <a:ext cx="1606157" cy="12254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cxnSp>
          <p:nvCxnSpPr>
            <p:cNvPr id="46" name="Konektor Panah Lurus 45"/>
            <p:cNvCxnSpPr>
              <a:cxnSpLocks/>
            </p:cNvCxnSpPr>
            <p:nvPr/>
          </p:nvCxnSpPr>
          <p:spPr>
            <a:xfrm>
              <a:off x="5932772" y="1873625"/>
              <a:ext cx="373455" cy="1282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Tampungan Konten 11"/>
            <p:cNvGraphicFramePr>
              <a:graphicFrameLocks/>
            </p:cNvGraphicFramePr>
            <p:nvPr/>
          </p:nvGraphicFramePr>
          <p:xfrm>
            <a:off x="5194243" y="2725927"/>
            <a:ext cx="1684837" cy="12569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64" name="Konektor Panah Lurus 63"/>
            <p:cNvCxnSpPr>
              <a:cxnSpLocks/>
            </p:cNvCxnSpPr>
            <p:nvPr/>
          </p:nvCxnSpPr>
          <p:spPr>
            <a:xfrm>
              <a:off x="7360410" y="1929932"/>
              <a:ext cx="346139" cy="1037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Konektor Panah Lurus 45">
              <a:extLst>
                <a:ext uri="{FF2B5EF4-FFF2-40B4-BE49-F238E27FC236}">
                  <a16:creationId xmlns:a16="http://schemas.microsoft.com/office/drawing/2014/main" xmlns="" id="{8C3A1B7A-6BFD-4DFC-AAC6-562507FEBC47}"/>
                </a:ext>
              </a:extLst>
            </p:cNvPr>
            <p:cNvCxnSpPr>
              <a:cxnSpLocks/>
            </p:cNvCxnSpPr>
            <p:nvPr/>
          </p:nvCxnSpPr>
          <p:spPr>
            <a:xfrm>
              <a:off x="5954214" y="3183322"/>
              <a:ext cx="509990" cy="1905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Konektor Panah Lurus 45">
              <a:extLst>
                <a:ext uri="{FF2B5EF4-FFF2-40B4-BE49-F238E27FC236}">
                  <a16:creationId xmlns:a16="http://schemas.microsoft.com/office/drawing/2014/main" xmlns="" id="{B45C3958-E1A6-45D8-805C-141AF5B02992}"/>
                </a:ext>
              </a:extLst>
            </p:cNvPr>
            <p:cNvCxnSpPr>
              <a:cxnSpLocks/>
            </p:cNvCxnSpPr>
            <p:nvPr/>
          </p:nvCxnSpPr>
          <p:spPr>
            <a:xfrm>
              <a:off x="7260852" y="3106380"/>
              <a:ext cx="378199" cy="1410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Konektor Panah Lurus 45">
              <a:extLst>
                <a:ext uri="{FF2B5EF4-FFF2-40B4-BE49-F238E27FC236}">
                  <a16:creationId xmlns:a16="http://schemas.microsoft.com/office/drawing/2014/main" xmlns="" id="{D561EE66-8FDC-4B37-BCB0-C696645A8C09}"/>
                </a:ext>
              </a:extLst>
            </p:cNvPr>
            <p:cNvCxnSpPr>
              <a:cxnSpLocks/>
            </p:cNvCxnSpPr>
            <p:nvPr/>
          </p:nvCxnSpPr>
          <p:spPr>
            <a:xfrm>
              <a:off x="5940882" y="4401145"/>
              <a:ext cx="365345" cy="1653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Konektor Panah Lurus 45">
              <a:extLst>
                <a:ext uri="{FF2B5EF4-FFF2-40B4-BE49-F238E27FC236}">
                  <a16:creationId xmlns:a16="http://schemas.microsoft.com/office/drawing/2014/main" xmlns="" id="{76885AE5-14B4-467A-958D-4187AC319BBF}"/>
                </a:ext>
              </a:extLst>
            </p:cNvPr>
            <p:cNvCxnSpPr>
              <a:cxnSpLocks/>
            </p:cNvCxnSpPr>
            <p:nvPr/>
          </p:nvCxnSpPr>
          <p:spPr>
            <a:xfrm>
              <a:off x="7246641" y="4377328"/>
              <a:ext cx="427554" cy="889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xmlns="" id="{51454AB9-991A-4FAA-985E-31913D6B770A}"/>
                </a:ext>
              </a:extLst>
            </p:cNvPr>
            <p:cNvGraphicFramePr/>
            <p:nvPr/>
          </p:nvGraphicFramePr>
          <p:xfrm>
            <a:off x="5280873" y="5275726"/>
            <a:ext cx="2870560" cy="12863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cxnSp>
          <p:nvCxnSpPr>
            <p:cNvPr id="54" name="Konektor Panah Lurus 45">
              <a:extLst>
                <a:ext uri="{FF2B5EF4-FFF2-40B4-BE49-F238E27FC236}">
                  <a16:creationId xmlns:a16="http://schemas.microsoft.com/office/drawing/2014/main" xmlns="" id="{CDC50DFD-1F88-4BB5-9564-2C5FCE741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101" y="5358356"/>
              <a:ext cx="4080" cy="342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Konektor Panah Lurus 45">
              <a:extLst>
                <a:ext uri="{FF2B5EF4-FFF2-40B4-BE49-F238E27FC236}">
                  <a16:creationId xmlns:a16="http://schemas.microsoft.com/office/drawing/2014/main" xmlns="" id="{34C28591-909D-48C3-A57C-E55141A7D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6227" y="5348586"/>
              <a:ext cx="4080" cy="342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Konektor Panah Lurus 45">
              <a:extLst>
                <a:ext uri="{FF2B5EF4-FFF2-40B4-BE49-F238E27FC236}">
                  <a16:creationId xmlns:a16="http://schemas.microsoft.com/office/drawing/2014/main" xmlns="" id="{34C28591-909D-48C3-A57C-E55141A7D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5218" y="5348585"/>
              <a:ext cx="4080" cy="342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Konektor Panah Lurus 45">
              <a:extLst>
                <a:ext uri="{FF2B5EF4-FFF2-40B4-BE49-F238E27FC236}">
                  <a16:creationId xmlns:a16="http://schemas.microsoft.com/office/drawing/2014/main" xmlns="" id="{34C28591-909D-48C3-A57C-E55141A7D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1720" y="5363401"/>
              <a:ext cx="4080" cy="342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80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3B3921"/>
      </a:dk2>
      <a:lt2>
        <a:srgbClr val="E8E5E2"/>
      </a:lt2>
      <a:accent1>
        <a:srgbClr val="85A4C6"/>
      </a:accent1>
      <a:accent2>
        <a:srgbClr val="71ACB3"/>
      </a:accent2>
      <a:accent3>
        <a:srgbClr val="7BAC9C"/>
      </a:accent3>
      <a:accent4>
        <a:srgbClr val="70B281"/>
      </a:accent4>
      <a:accent5>
        <a:srgbClr val="83AD7B"/>
      </a:accent5>
      <a:accent6>
        <a:srgbClr val="8FAB6B"/>
      </a:accent6>
      <a:hlink>
        <a:srgbClr val="9B7E5E"/>
      </a:hlink>
      <a:folHlink>
        <a:srgbClr val="82828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1490</Words>
  <Application>Microsoft Office PowerPoint</Application>
  <PresentationFormat>Widescreen</PresentationFormat>
  <Paragraphs>315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68" baseType="lpstr">
      <vt:lpstr>Arial Unicode MS</vt:lpstr>
      <vt:lpstr>맑은 고딕</vt:lpstr>
      <vt:lpstr>SimSun</vt:lpstr>
      <vt:lpstr>Abel</vt:lpstr>
      <vt:lpstr>Adobe Fan Heiti Std B</vt:lpstr>
      <vt:lpstr>Adobe Gothic Std B</vt:lpstr>
      <vt:lpstr>Anton</vt:lpstr>
      <vt:lpstr>Arial</vt:lpstr>
      <vt:lpstr>Arial Nova Cond</vt:lpstr>
      <vt:lpstr>Arial Rounded MT Bold</vt:lpstr>
      <vt:lpstr>Bahnschrift</vt:lpstr>
      <vt:lpstr>Bahnschrift Condensed</vt:lpstr>
      <vt:lpstr>Bahnschrift Light Condensed</vt:lpstr>
      <vt:lpstr>Bahnschrift SemiBold</vt:lpstr>
      <vt:lpstr>Bahnschrift SemiCondensed</vt:lpstr>
      <vt:lpstr>Bernard MT Condensed</vt:lpstr>
      <vt:lpstr>Bodoni MT</vt:lpstr>
      <vt:lpstr>Calibri</vt:lpstr>
      <vt:lpstr>Calibri Light</vt:lpstr>
      <vt:lpstr>Century Gothic</vt:lpstr>
      <vt:lpstr>Dosis ExtraLight</vt:lpstr>
      <vt:lpstr>Gill Sans</vt:lpstr>
      <vt:lpstr>Gill Sans MT</vt:lpstr>
      <vt:lpstr>Impact</vt:lpstr>
      <vt:lpstr>Josefin Sans</vt:lpstr>
      <vt:lpstr>휴먼매직체</vt:lpstr>
      <vt:lpstr>Mistral</vt:lpstr>
      <vt:lpstr>Nirmala UI</vt:lpstr>
      <vt:lpstr>Nunito Sans SemiBold</vt:lpstr>
      <vt:lpstr>Open Sans bold</vt:lpstr>
      <vt:lpstr>Roboto Light</vt:lpstr>
      <vt:lpstr>Roboto Slab Light</vt:lpstr>
      <vt:lpstr>Segoe UI</vt:lpstr>
      <vt:lpstr>Squada One</vt:lpstr>
      <vt:lpstr>Staatliches</vt:lpstr>
      <vt:lpstr>Tw Cen MT</vt:lpstr>
      <vt:lpstr>Unica One</vt:lpstr>
      <vt:lpstr>Wingdings</vt:lpstr>
      <vt:lpstr>Wingdings 2</vt:lpstr>
      <vt:lpstr>Office Theme</vt:lpstr>
      <vt:lpstr>DividendVTI</vt:lpstr>
      <vt:lpstr>Elegant waves by slidesgo</vt:lpstr>
      <vt:lpstr>Kolaborasi internasional ditengah dinamika global guna akselerasi pembangunan daerah</vt:lpstr>
      <vt:lpstr>DASAR KEBIJAKAN</vt:lpstr>
      <vt:lpstr>Presiden Republik Indonesia</vt:lpstr>
      <vt:lpstr>RENCANA KERJA  PEMERINTAH RI 2019 - 2024</vt:lpstr>
      <vt:lpstr>PRIORITAS KEBIJAKAN POLITIK LUAR NEGERI INDONESIA 4 + 1  </vt:lpstr>
      <vt:lpstr>Dinamika global            Indonesia’s Outlook</vt:lpstr>
      <vt:lpstr>DINAMIKA GLOBAL</vt:lpstr>
      <vt:lpstr>KETEGANGAN GEOPOLITIK</vt:lpstr>
      <vt:lpstr>PERLAMBATAN EKONOMI GLOBAL</vt:lpstr>
      <vt:lpstr>KUALITAS PERTUMBUHAN EKONOMI SEMAKIN MEMBAIK</vt:lpstr>
      <vt:lpstr>OUTLOOK PEREKONOMIAN INDONESIA 2020</vt:lpstr>
      <vt:lpstr>Hubungan luar negeri Indonesia</vt:lpstr>
      <vt:lpstr>PowerPoint Presentation</vt:lpstr>
      <vt:lpstr>PowerPoint Presentation</vt:lpstr>
      <vt:lpstr>TANTANGAN HUBUNGAN LUAR NEGERI</vt:lpstr>
      <vt:lpstr>PowerPoint Presentation</vt:lpstr>
      <vt:lpstr>PowerPoint Presentation</vt:lpstr>
      <vt:lpstr>Potensi Kawasan Afrika</vt:lpstr>
      <vt:lpstr>PowerPoint Presentation</vt:lpstr>
      <vt:lpstr>Perdagangan RI–Amselkar</vt:lpstr>
      <vt:lpstr>Investasi &amp; Pariwisata RI–Amselkar</vt:lpstr>
      <vt:lpstr>PowerPoint Presentation</vt:lpstr>
      <vt:lpstr>Jenis Perwakilan RI di Luar Negeri</vt:lpstr>
      <vt:lpstr>Organisasi Perwakilan RI di Luar Negeri</vt:lpstr>
      <vt:lpstr>Promosi Pariwisata Yogyakarta...SEKEDAR MASUKAN: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KEMLU-01</dc:creator>
  <cp:lastModifiedBy>at.purnanto@gmail.com</cp:lastModifiedBy>
  <cp:revision>29</cp:revision>
  <dcterms:created xsi:type="dcterms:W3CDTF">2020-01-21T01:35:29Z</dcterms:created>
  <dcterms:modified xsi:type="dcterms:W3CDTF">2020-01-23T01:16:28Z</dcterms:modified>
</cp:coreProperties>
</file>